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7" r:id="rId3"/>
    <p:sldId id="264" r:id="rId4"/>
    <p:sldId id="271" r:id="rId5"/>
    <p:sldId id="272" r:id="rId6"/>
    <p:sldId id="269" r:id="rId7"/>
    <p:sldId id="270" r:id="rId8"/>
    <p:sldId id="273" r:id="rId9"/>
    <p:sldId id="274" r:id="rId10"/>
    <p:sldId id="275" r:id="rId11"/>
    <p:sldId id="276" r:id="rId12"/>
    <p:sldId id="278" r:id="rId13"/>
    <p:sldId id="267" r:id="rId14"/>
  </p:sldIdLst>
  <p:sldSz cx="9906000" cy="6858000" type="A4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9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8" autoAdjust="0"/>
    <p:restoredTop sz="96374" autoAdjust="0"/>
  </p:normalViewPr>
  <p:slideViewPr>
    <p:cSldViewPr snapToGrid="0">
      <p:cViewPr varScale="1">
        <p:scale>
          <a:sx n="66" d="100"/>
          <a:sy n="66" d="100"/>
        </p:scale>
        <p:origin x="10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260FB-F308-4B27-833E-101E69AC3A0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30270-9891-4C68-8EF7-C9EE26208D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sz="2400" b="1" dirty="0"/>
            <a:t>2</a:t>
          </a:r>
          <a:r>
            <a:rPr lang="en-US" sz="2400" b="1" dirty="0"/>
            <a:t>3 </a:t>
          </a:r>
          <a:r>
            <a:rPr lang="ru-RU" sz="2400" b="0" dirty="0"/>
            <a:t>объекта в ЕРПО</a:t>
          </a:r>
        </a:p>
      </dgm:t>
    </dgm:pt>
    <dgm:pt modelId="{8DCAD3DE-DF7B-4C63-A0C3-9BE9F2206EE4}" type="parTrans" cxnId="{B94F9209-55A4-4093-8418-AC525763D79E}">
      <dgm:prSet/>
      <dgm:spPr/>
      <dgm:t>
        <a:bodyPr/>
        <a:lstStyle/>
        <a:p>
          <a:endParaRPr lang="ru-RU"/>
        </a:p>
      </dgm:t>
    </dgm:pt>
    <dgm:pt modelId="{2237C008-62FD-4C39-A927-DA1DF3810041}" type="sibTrans" cxnId="{B94F9209-55A4-4093-8418-AC525763D79E}">
      <dgm:prSet/>
      <dgm:spPr/>
      <dgm:t>
        <a:bodyPr/>
        <a:lstStyle/>
        <a:p>
          <a:endParaRPr lang="ru-RU"/>
        </a:p>
      </dgm:t>
    </dgm:pt>
    <dgm:pt modelId="{AF343638-1521-49C2-BC98-0245B010CC3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Clr>
              <a:schemeClr val="lt2"/>
            </a:buClr>
            <a:buSzPct val="149297"/>
          </a:pPr>
          <a:r>
            <a:rPr lang="ru-RU" sz="1800" b="1" dirty="0">
              <a:latin typeface="+mj-lt"/>
              <a:ea typeface="Roboto"/>
              <a:cs typeface="Roboto"/>
              <a:sym typeface="Roboto"/>
            </a:rPr>
            <a:t>17 объектов </a:t>
          </a:r>
          <a:r>
            <a:rPr lang="ru-RU" sz="1800" dirty="0">
              <a:latin typeface="+mj-lt"/>
              <a:ea typeface="Roboto"/>
              <a:cs typeface="Roboto"/>
              <a:sym typeface="Roboto"/>
            </a:rPr>
            <a:t>Федеральный Фонд</a:t>
          </a:r>
          <a:endParaRPr lang="ru-RU" sz="1800" dirty="0">
            <a:latin typeface="+mj-lt"/>
          </a:endParaRPr>
        </a:p>
      </dgm:t>
    </dgm:pt>
    <dgm:pt modelId="{F5C5EB6C-9043-45AE-A734-93EA0B4FD872}" type="parTrans" cxnId="{A7FF97FD-FC23-466D-8EEC-E055CF3BBC6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59698A0-791D-4387-97E5-4ABE6DA96DDD}" type="sibTrans" cxnId="{A7FF97FD-FC23-466D-8EEC-E055CF3BBC69}">
      <dgm:prSet/>
      <dgm:spPr/>
      <dgm:t>
        <a:bodyPr/>
        <a:lstStyle/>
        <a:p>
          <a:endParaRPr lang="ru-RU"/>
        </a:p>
      </dgm:t>
    </dgm:pt>
    <dgm:pt modelId="{FF14D493-1DFC-426D-8D84-D3FF72DD2DE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>
            <a:buClr>
              <a:schemeClr val="lt2"/>
            </a:buClr>
            <a:buSzPts val="1125"/>
          </a:pPr>
          <a:r>
            <a:rPr lang="ru-RU" sz="1800" b="1" dirty="0">
              <a:latin typeface="+mj-lt"/>
              <a:ea typeface="Roboto"/>
              <a:cs typeface="Roboto"/>
              <a:sym typeface="Roboto"/>
            </a:rPr>
            <a:t>10 объектов </a:t>
          </a:r>
          <a:r>
            <a:rPr lang="ru-RU" sz="1800" dirty="0">
              <a:latin typeface="+mj-lt"/>
              <a:ea typeface="Roboto"/>
              <a:sym typeface="Roboto"/>
            </a:rPr>
            <a:t>завершение строительства </a:t>
          </a:r>
          <a:br>
            <a:rPr lang="en-US" sz="1800" dirty="0">
              <a:latin typeface="+mj-lt"/>
              <a:ea typeface="Roboto"/>
              <a:sym typeface="Roboto"/>
            </a:rPr>
          </a:br>
          <a:r>
            <a:rPr lang="ru-RU" sz="1800" dirty="0">
              <a:latin typeface="+mj-lt"/>
              <a:ea typeface="Roboto"/>
              <a:sym typeface="Roboto"/>
            </a:rPr>
            <a:t>(40 в стадии строительства) </a:t>
          </a:r>
          <a:br>
            <a:rPr lang="en-US" sz="1800" dirty="0">
              <a:latin typeface="+mj-lt"/>
              <a:ea typeface="Roboto"/>
              <a:sym typeface="Roboto"/>
            </a:rPr>
          </a:br>
          <a:r>
            <a:rPr lang="ru-RU" sz="1800" dirty="0">
              <a:latin typeface="+mj-lt"/>
              <a:ea typeface="Roboto"/>
              <a:sym typeface="Roboto"/>
            </a:rPr>
            <a:t>*ранее построены и исключены из ЕРПО </a:t>
          </a:r>
          <a:r>
            <a:rPr lang="ru-RU" sz="1800" b="1" dirty="0">
              <a:latin typeface="+mj-lt"/>
              <a:ea typeface="Roboto"/>
              <a:sym typeface="Roboto"/>
            </a:rPr>
            <a:t>46</a:t>
          </a:r>
          <a:endParaRPr lang="ru-RU" sz="1800" b="1" dirty="0">
            <a:latin typeface="+mj-lt"/>
          </a:endParaRPr>
        </a:p>
      </dgm:t>
    </dgm:pt>
    <dgm:pt modelId="{EF12790D-0440-4DBB-8242-7CDC14F909BD}" type="parTrans" cxnId="{79200838-FB4A-43A5-9997-AC073CEA93E1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44A26AD-5742-4577-A9FB-B46A93671F78}" type="sibTrans" cxnId="{79200838-FB4A-43A5-9997-AC073CEA93E1}">
      <dgm:prSet/>
      <dgm:spPr/>
      <dgm:t>
        <a:bodyPr/>
        <a:lstStyle/>
        <a:p>
          <a:endParaRPr lang="ru-RU"/>
        </a:p>
      </dgm:t>
    </dgm:pt>
    <dgm:pt modelId="{D6BA7A2F-0DE7-4B94-9861-4407E5A84BB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>
            <a:buClr>
              <a:schemeClr val="lt2"/>
            </a:buClr>
            <a:buSzPts val="1125"/>
          </a:pPr>
          <a:r>
            <a:rPr lang="ru-RU" sz="700" dirty="0">
              <a:latin typeface="Roboto"/>
              <a:ea typeface="Roboto"/>
              <a:sym typeface="Roboto"/>
            </a:rPr>
            <a:t> </a:t>
          </a:r>
          <a:r>
            <a:rPr lang="ru-RU" sz="1800" b="1" dirty="0">
              <a:latin typeface="+mj-lt"/>
              <a:ea typeface="Roboto"/>
              <a:cs typeface="Roboto"/>
              <a:sym typeface="Roboto"/>
            </a:rPr>
            <a:t>7 объектов </a:t>
          </a:r>
          <a:r>
            <a:rPr lang="ru-RU" sz="1800" dirty="0">
              <a:latin typeface="+mj-lt"/>
              <a:ea typeface="Roboto"/>
              <a:cs typeface="Roboto"/>
              <a:sym typeface="Roboto"/>
            </a:rPr>
            <a:t>на в</a:t>
          </a:r>
          <a:r>
            <a:rPr lang="ru" sz="1800" dirty="0">
              <a:latin typeface="+mj-lt"/>
              <a:ea typeface="Roboto"/>
              <a:cs typeface="Roboto"/>
              <a:sym typeface="Roboto"/>
            </a:rPr>
            <a:t>ыплаты компенсаций (ожидается решений НС Фонда)</a:t>
          </a:r>
          <a:br>
            <a:rPr lang="en-US" sz="1800" dirty="0">
              <a:latin typeface="+mj-lt"/>
              <a:ea typeface="Roboto"/>
              <a:cs typeface="Roboto"/>
              <a:sym typeface="Roboto"/>
            </a:rPr>
          </a:br>
          <a:r>
            <a:rPr lang="ru" sz="1800" dirty="0">
              <a:latin typeface="+mj-lt"/>
              <a:ea typeface="Roboto"/>
              <a:cs typeface="Roboto"/>
              <a:sym typeface="Roboto"/>
            </a:rPr>
            <a:t> </a:t>
          </a:r>
          <a:r>
            <a:rPr lang="ru-RU" sz="1800" dirty="0">
              <a:latin typeface="+mj-lt"/>
              <a:ea typeface="Roboto"/>
              <a:sym typeface="Roboto"/>
            </a:rPr>
            <a:t>*ранее построены и исключены из ЕРПО – </a:t>
          </a:r>
          <a:r>
            <a:rPr lang="ru-RU" sz="1800" b="1" dirty="0">
              <a:latin typeface="+mj-lt"/>
              <a:ea typeface="Roboto"/>
              <a:sym typeface="Roboto"/>
            </a:rPr>
            <a:t>106</a:t>
          </a:r>
          <a:endParaRPr lang="ru-RU" sz="1800" b="1" dirty="0">
            <a:latin typeface="+mj-lt"/>
          </a:endParaRPr>
        </a:p>
      </dgm:t>
    </dgm:pt>
    <dgm:pt modelId="{B0FAB1F4-6F6F-4500-B05D-9A0097539858}" type="parTrans" cxnId="{8B82F4D4-027F-4F2D-A49C-E1A3D720F52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3BE7B54-DCD3-4930-B24F-A8F5ECC10E0A}" type="sibTrans" cxnId="{8B82F4D4-027F-4F2D-A49C-E1A3D720F523}">
      <dgm:prSet/>
      <dgm:spPr/>
      <dgm:t>
        <a:bodyPr/>
        <a:lstStyle/>
        <a:p>
          <a:endParaRPr lang="ru-RU"/>
        </a:p>
      </dgm:t>
    </dgm:pt>
    <dgm:pt modelId="{C376A2F9-D08A-4D78-A69E-30927D6EB2E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SzPct val="86301"/>
            <a:buNone/>
          </a:pPr>
          <a:r>
            <a:rPr lang="en-US" sz="1800" b="1" dirty="0">
              <a:latin typeface="+mj-lt"/>
            </a:rPr>
            <a:t>6</a:t>
          </a:r>
          <a:r>
            <a:rPr lang="ru-RU" sz="1800" b="1" dirty="0">
              <a:latin typeface="+mj-lt"/>
            </a:rPr>
            <a:t> объектов </a:t>
          </a:r>
          <a:r>
            <a:rPr lang="ru-RU" sz="1800" dirty="0">
              <a:latin typeface="+mj-lt"/>
            </a:rPr>
            <a:t>в зоне ответственности региона</a:t>
          </a:r>
        </a:p>
      </dgm:t>
    </dgm:pt>
    <dgm:pt modelId="{9744BB53-FAD4-40A7-A74A-4AF1DECCC5CA}" type="parTrans" cxnId="{2730604E-B3E6-4BEC-AC0D-400400750E51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B97576D-15A6-4725-A2E2-52BAAECA9C11}" type="sibTrans" cxnId="{2730604E-B3E6-4BEC-AC0D-400400750E51}">
      <dgm:prSet/>
      <dgm:spPr/>
      <dgm:t>
        <a:bodyPr/>
        <a:lstStyle/>
        <a:p>
          <a:endParaRPr lang="ru-RU"/>
        </a:p>
      </dgm:t>
    </dgm:pt>
    <dgm:pt modelId="{6A93A6B2-38B3-42DA-8797-77277B991E1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>
            <a:buClr>
              <a:schemeClr val="lt2"/>
            </a:buClr>
            <a:buSzPts val="1800"/>
          </a:pPr>
          <a:r>
            <a:rPr lang="ru-RU" sz="1800" b="1" dirty="0">
              <a:latin typeface="+mj-lt"/>
              <a:ea typeface="Roboto"/>
              <a:cs typeface="Roboto"/>
              <a:sym typeface="Roboto"/>
            </a:rPr>
            <a:t>5 объектов </a:t>
          </a:r>
          <a:r>
            <a:rPr lang="ru-RU" sz="1800" dirty="0">
              <a:latin typeface="+mj-lt"/>
              <a:ea typeface="Roboto"/>
              <a:cs typeface="Roboto"/>
              <a:sym typeface="Roboto"/>
            </a:rPr>
            <a:t>завершение строительства по соглашениям</a:t>
          </a:r>
          <a:endParaRPr lang="ru-RU" sz="1800" dirty="0">
            <a:latin typeface="+mj-lt"/>
          </a:endParaRPr>
        </a:p>
      </dgm:t>
    </dgm:pt>
    <dgm:pt modelId="{78040041-FDD1-4959-B82F-83D9D1753740}" type="parTrans" cxnId="{2FA2EE65-954F-4443-869B-691356D92D8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0BCFBA2-9E2A-44C0-A345-E9D87BF2E562}" type="sibTrans" cxnId="{2FA2EE65-954F-4443-869B-691356D92D87}">
      <dgm:prSet/>
      <dgm:spPr/>
      <dgm:t>
        <a:bodyPr/>
        <a:lstStyle/>
        <a:p>
          <a:endParaRPr lang="ru-RU"/>
        </a:p>
      </dgm:t>
    </dgm:pt>
    <dgm:pt modelId="{E6BD980C-05BD-416D-811A-A6116EFA433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>
            <a:buClr>
              <a:schemeClr val="lt2"/>
            </a:buClr>
            <a:buSzPts val="1800"/>
          </a:pPr>
          <a:r>
            <a:rPr lang="ru-RU" sz="1800" b="1" dirty="0">
              <a:latin typeface="+mj-lt"/>
              <a:ea typeface="Roboto"/>
              <a:cs typeface="Roboto"/>
              <a:sym typeface="Roboto"/>
            </a:rPr>
            <a:t>1</a:t>
          </a:r>
          <a:r>
            <a:rPr lang="ru-RU" sz="1800" dirty="0">
              <a:latin typeface="+mj-lt"/>
              <a:ea typeface="Roboto"/>
              <a:cs typeface="Roboto"/>
              <a:sym typeface="Roboto"/>
            </a:rPr>
            <a:t> </a:t>
          </a:r>
          <a:r>
            <a:rPr lang="ru-RU" sz="1800" b="1" dirty="0">
              <a:latin typeface="+mj-lt"/>
              <a:ea typeface="Roboto"/>
              <a:cs typeface="Roboto"/>
              <a:sym typeface="Roboto"/>
            </a:rPr>
            <a:t>объектов </a:t>
          </a:r>
          <a:r>
            <a:rPr lang="ru-RU" sz="1800" dirty="0">
              <a:latin typeface="+mj-lt"/>
              <a:ea typeface="Roboto"/>
              <a:cs typeface="Roboto"/>
              <a:sym typeface="Roboto"/>
            </a:rPr>
            <a:t>достраивается новым застройщиком</a:t>
          </a:r>
          <a:endParaRPr lang="ru-RU" sz="1800" dirty="0">
            <a:latin typeface="+mj-lt"/>
          </a:endParaRPr>
        </a:p>
      </dgm:t>
    </dgm:pt>
    <dgm:pt modelId="{DE0085F7-2AA5-48F2-9F57-32DC140CB251}" type="parTrans" cxnId="{182BA90E-D7FE-4C3D-94C0-4E338B1095B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7E5F204-7B36-4FDB-A43C-DA76F99C3F36}" type="sibTrans" cxnId="{182BA90E-D7FE-4C3D-94C0-4E338B1095B7}">
      <dgm:prSet/>
      <dgm:spPr/>
      <dgm:t>
        <a:bodyPr/>
        <a:lstStyle/>
        <a:p>
          <a:endParaRPr lang="ru-RU"/>
        </a:p>
      </dgm:t>
    </dgm:pt>
    <dgm:pt modelId="{2355F802-6688-43FA-88E3-85FAC0444F7E}" type="pres">
      <dgm:prSet presAssocID="{C88260FB-F308-4B27-833E-101E69AC3A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1E3ED2-D900-4807-A320-1CBBF4D4724A}" type="pres">
      <dgm:prSet presAssocID="{38B30270-9891-4C68-8EF7-C9EE26208DE5}" presName="hierRoot1" presStyleCnt="0">
        <dgm:presLayoutVars>
          <dgm:hierBranch val="init"/>
        </dgm:presLayoutVars>
      </dgm:prSet>
      <dgm:spPr/>
    </dgm:pt>
    <dgm:pt modelId="{204E8F3E-3E55-4E1E-A2DF-F85C94C87E62}" type="pres">
      <dgm:prSet presAssocID="{38B30270-9891-4C68-8EF7-C9EE26208DE5}" presName="rootComposite1" presStyleCnt="0"/>
      <dgm:spPr/>
    </dgm:pt>
    <dgm:pt modelId="{8B45D093-3C26-49DA-BA8C-200374417B6A}" type="pres">
      <dgm:prSet presAssocID="{38B30270-9891-4C68-8EF7-C9EE26208DE5}" presName="rootText1" presStyleLbl="node0" presStyleIdx="0" presStyleCnt="1" custScaleX="501857">
        <dgm:presLayoutVars>
          <dgm:chPref val="3"/>
        </dgm:presLayoutVars>
      </dgm:prSet>
      <dgm:spPr/>
    </dgm:pt>
    <dgm:pt modelId="{B5830EC8-AEF0-4294-9D5A-84A3078CF485}" type="pres">
      <dgm:prSet presAssocID="{38B30270-9891-4C68-8EF7-C9EE26208DE5}" presName="rootConnector1" presStyleLbl="node1" presStyleIdx="0" presStyleCnt="0"/>
      <dgm:spPr/>
    </dgm:pt>
    <dgm:pt modelId="{C69DFE04-60BA-4F70-BA7B-57D19EE5667B}" type="pres">
      <dgm:prSet presAssocID="{38B30270-9891-4C68-8EF7-C9EE26208DE5}" presName="hierChild2" presStyleCnt="0"/>
      <dgm:spPr/>
    </dgm:pt>
    <dgm:pt modelId="{FBF66A5A-CAAB-41C8-92EF-4F6B134EED56}" type="pres">
      <dgm:prSet presAssocID="{F5C5EB6C-9043-45AE-A734-93EA0B4FD872}" presName="Name37" presStyleLbl="parChTrans1D2" presStyleIdx="0" presStyleCnt="2"/>
      <dgm:spPr/>
    </dgm:pt>
    <dgm:pt modelId="{19EECDE2-40A4-4793-8A82-DB8F3C772226}" type="pres">
      <dgm:prSet presAssocID="{AF343638-1521-49C2-BC98-0245B010CC35}" presName="hierRoot2" presStyleCnt="0">
        <dgm:presLayoutVars>
          <dgm:hierBranch val="init"/>
        </dgm:presLayoutVars>
      </dgm:prSet>
      <dgm:spPr/>
    </dgm:pt>
    <dgm:pt modelId="{32B4A4D8-BC5C-4FDA-8886-1EFBF95D87CE}" type="pres">
      <dgm:prSet presAssocID="{AF343638-1521-49C2-BC98-0245B010CC35}" presName="rootComposite" presStyleCnt="0"/>
      <dgm:spPr/>
    </dgm:pt>
    <dgm:pt modelId="{05055A9D-A66B-4FE2-A86D-AC224E814C26}" type="pres">
      <dgm:prSet presAssocID="{AF343638-1521-49C2-BC98-0245B010CC35}" presName="rootText" presStyleLbl="node2" presStyleIdx="0" presStyleCnt="2" custScaleX="331132" custScaleY="165831" custLinFactNeighborX="-22692" custLinFactNeighborY="15652">
        <dgm:presLayoutVars>
          <dgm:chPref val="3"/>
        </dgm:presLayoutVars>
      </dgm:prSet>
      <dgm:spPr/>
    </dgm:pt>
    <dgm:pt modelId="{BD853DA8-C0D7-4881-88DF-41F4C573C2B4}" type="pres">
      <dgm:prSet presAssocID="{AF343638-1521-49C2-BC98-0245B010CC35}" presName="rootConnector" presStyleLbl="node2" presStyleIdx="0" presStyleCnt="2"/>
      <dgm:spPr/>
    </dgm:pt>
    <dgm:pt modelId="{BEA666AA-DEAD-4538-A0A0-61CB756F8821}" type="pres">
      <dgm:prSet presAssocID="{AF343638-1521-49C2-BC98-0245B010CC35}" presName="hierChild4" presStyleCnt="0"/>
      <dgm:spPr/>
    </dgm:pt>
    <dgm:pt modelId="{5C463C57-4F2B-48E1-B82C-CE5AD256AFCF}" type="pres">
      <dgm:prSet presAssocID="{EF12790D-0440-4DBB-8242-7CDC14F909BD}" presName="Name37" presStyleLbl="parChTrans1D3" presStyleIdx="0" presStyleCnt="4"/>
      <dgm:spPr/>
    </dgm:pt>
    <dgm:pt modelId="{7E63A89C-A662-4D7D-A450-BCD85F8DBFDB}" type="pres">
      <dgm:prSet presAssocID="{FF14D493-1DFC-426D-8D84-D3FF72DD2DEA}" presName="hierRoot2" presStyleCnt="0">
        <dgm:presLayoutVars>
          <dgm:hierBranch val="init"/>
        </dgm:presLayoutVars>
      </dgm:prSet>
      <dgm:spPr/>
    </dgm:pt>
    <dgm:pt modelId="{F51AADEC-76BC-4A64-9814-EC2758575F11}" type="pres">
      <dgm:prSet presAssocID="{FF14D493-1DFC-426D-8D84-D3FF72DD2DEA}" presName="rootComposite" presStyleCnt="0"/>
      <dgm:spPr/>
    </dgm:pt>
    <dgm:pt modelId="{2C737768-872A-41D4-BDB6-F8A72340821F}" type="pres">
      <dgm:prSet presAssocID="{FF14D493-1DFC-426D-8D84-D3FF72DD2DEA}" presName="rootText" presStyleLbl="node3" presStyleIdx="0" presStyleCnt="4" custScaleX="261373" custScaleY="412637" custLinFactNeighborX="-33148" custLinFactNeighborY="1483">
        <dgm:presLayoutVars>
          <dgm:chPref val="3"/>
        </dgm:presLayoutVars>
      </dgm:prSet>
      <dgm:spPr/>
    </dgm:pt>
    <dgm:pt modelId="{91153109-34A2-4970-9259-B572D56E6F1B}" type="pres">
      <dgm:prSet presAssocID="{FF14D493-1DFC-426D-8D84-D3FF72DD2DEA}" presName="rootConnector" presStyleLbl="node3" presStyleIdx="0" presStyleCnt="4"/>
      <dgm:spPr/>
    </dgm:pt>
    <dgm:pt modelId="{6ECDD4DD-359C-4421-86D3-EE03E359C261}" type="pres">
      <dgm:prSet presAssocID="{FF14D493-1DFC-426D-8D84-D3FF72DD2DEA}" presName="hierChild4" presStyleCnt="0"/>
      <dgm:spPr/>
    </dgm:pt>
    <dgm:pt modelId="{EF6DF77F-A8B4-4B25-98BA-A0E26680C281}" type="pres">
      <dgm:prSet presAssocID="{FF14D493-1DFC-426D-8D84-D3FF72DD2DEA}" presName="hierChild5" presStyleCnt="0"/>
      <dgm:spPr/>
    </dgm:pt>
    <dgm:pt modelId="{955794BE-308F-4C1A-8F59-BE5CE745F3BD}" type="pres">
      <dgm:prSet presAssocID="{B0FAB1F4-6F6F-4500-B05D-9A0097539858}" presName="Name37" presStyleLbl="parChTrans1D3" presStyleIdx="1" presStyleCnt="4"/>
      <dgm:spPr/>
    </dgm:pt>
    <dgm:pt modelId="{46CD0045-E4BA-4E91-A771-F3C662E823A8}" type="pres">
      <dgm:prSet presAssocID="{D6BA7A2F-0DE7-4B94-9861-4407E5A84BBC}" presName="hierRoot2" presStyleCnt="0">
        <dgm:presLayoutVars>
          <dgm:hierBranch val="init"/>
        </dgm:presLayoutVars>
      </dgm:prSet>
      <dgm:spPr/>
    </dgm:pt>
    <dgm:pt modelId="{7C20EE5A-FCA3-4069-A857-A740E92F6463}" type="pres">
      <dgm:prSet presAssocID="{D6BA7A2F-0DE7-4B94-9861-4407E5A84BBC}" presName="rootComposite" presStyleCnt="0"/>
      <dgm:spPr/>
    </dgm:pt>
    <dgm:pt modelId="{79F2F0DE-E6AC-47BF-89C3-DE2C0E9C9CB6}" type="pres">
      <dgm:prSet presAssocID="{D6BA7A2F-0DE7-4B94-9861-4407E5A84BBC}" presName="rootText" presStyleLbl="node3" presStyleIdx="1" presStyleCnt="4" custScaleX="256887" custScaleY="457096" custLinFactNeighborX="-33148" custLinFactNeighborY="3128">
        <dgm:presLayoutVars>
          <dgm:chPref val="3"/>
        </dgm:presLayoutVars>
      </dgm:prSet>
      <dgm:spPr/>
    </dgm:pt>
    <dgm:pt modelId="{5A68307C-BBE0-4207-8C99-15E031EA8FC1}" type="pres">
      <dgm:prSet presAssocID="{D6BA7A2F-0DE7-4B94-9861-4407E5A84BBC}" presName="rootConnector" presStyleLbl="node3" presStyleIdx="1" presStyleCnt="4"/>
      <dgm:spPr/>
    </dgm:pt>
    <dgm:pt modelId="{48FB7906-4A9F-426E-B849-CA946DBD41DE}" type="pres">
      <dgm:prSet presAssocID="{D6BA7A2F-0DE7-4B94-9861-4407E5A84BBC}" presName="hierChild4" presStyleCnt="0"/>
      <dgm:spPr/>
    </dgm:pt>
    <dgm:pt modelId="{A5945C40-94F2-4792-AED4-BFF082B53927}" type="pres">
      <dgm:prSet presAssocID="{D6BA7A2F-0DE7-4B94-9861-4407E5A84BBC}" presName="hierChild5" presStyleCnt="0"/>
      <dgm:spPr/>
    </dgm:pt>
    <dgm:pt modelId="{EC3B2AAD-20D6-4E01-B4BF-70B1803FA2AE}" type="pres">
      <dgm:prSet presAssocID="{AF343638-1521-49C2-BC98-0245B010CC35}" presName="hierChild5" presStyleCnt="0"/>
      <dgm:spPr/>
    </dgm:pt>
    <dgm:pt modelId="{C9A11628-087E-4CD7-AB03-F9DE0245B079}" type="pres">
      <dgm:prSet presAssocID="{9744BB53-FAD4-40A7-A74A-4AF1DECCC5CA}" presName="Name37" presStyleLbl="parChTrans1D2" presStyleIdx="1" presStyleCnt="2"/>
      <dgm:spPr/>
    </dgm:pt>
    <dgm:pt modelId="{BAB7ACD8-61BF-4EAA-9857-9E1715D61795}" type="pres">
      <dgm:prSet presAssocID="{C376A2F9-D08A-4D78-A69E-30927D6EB2EE}" presName="hierRoot2" presStyleCnt="0">
        <dgm:presLayoutVars>
          <dgm:hierBranch val="init"/>
        </dgm:presLayoutVars>
      </dgm:prSet>
      <dgm:spPr/>
    </dgm:pt>
    <dgm:pt modelId="{0C6C6249-2CF0-437F-9C6F-A665C4D4A8BF}" type="pres">
      <dgm:prSet presAssocID="{C376A2F9-D08A-4D78-A69E-30927D6EB2EE}" presName="rootComposite" presStyleCnt="0"/>
      <dgm:spPr/>
    </dgm:pt>
    <dgm:pt modelId="{4B50B774-FBDF-4BAA-B94A-F1BEA3E62367}" type="pres">
      <dgm:prSet presAssocID="{C376A2F9-D08A-4D78-A69E-30927D6EB2EE}" presName="rootText" presStyleLbl="node2" presStyleIdx="1" presStyleCnt="2" custScaleX="474721" custScaleY="160068" custLinFactNeighborX="32881" custLinFactNeighborY="17891">
        <dgm:presLayoutVars>
          <dgm:chPref val="3"/>
        </dgm:presLayoutVars>
      </dgm:prSet>
      <dgm:spPr/>
    </dgm:pt>
    <dgm:pt modelId="{CD4F7EE2-F9FB-4053-8068-C6AD6BB97F77}" type="pres">
      <dgm:prSet presAssocID="{C376A2F9-D08A-4D78-A69E-30927D6EB2EE}" presName="rootConnector" presStyleLbl="node2" presStyleIdx="1" presStyleCnt="2"/>
      <dgm:spPr/>
    </dgm:pt>
    <dgm:pt modelId="{9351F3F5-B5E3-46B7-A4D6-2C4B64832148}" type="pres">
      <dgm:prSet presAssocID="{C376A2F9-D08A-4D78-A69E-30927D6EB2EE}" presName="hierChild4" presStyleCnt="0"/>
      <dgm:spPr/>
    </dgm:pt>
    <dgm:pt modelId="{BBD5B01C-A5A8-4C03-B78F-EF2808ACE594}" type="pres">
      <dgm:prSet presAssocID="{78040041-FDD1-4959-B82F-83D9D1753740}" presName="Name37" presStyleLbl="parChTrans1D3" presStyleIdx="2" presStyleCnt="4"/>
      <dgm:spPr/>
    </dgm:pt>
    <dgm:pt modelId="{D884DD56-C638-423B-9177-CE13433322BC}" type="pres">
      <dgm:prSet presAssocID="{6A93A6B2-38B3-42DA-8797-77277B991E10}" presName="hierRoot2" presStyleCnt="0">
        <dgm:presLayoutVars>
          <dgm:hierBranch val="init"/>
        </dgm:presLayoutVars>
      </dgm:prSet>
      <dgm:spPr/>
    </dgm:pt>
    <dgm:pt modelId="{129C5F87-68DB-4AB7-AEFF-311A72D5D0B1}" type="pres">
      <dgm:prSet presAssocID="{6A93A6B2-38B3-42DA-8797-77277B991E10}" presName="rootComposite" presStyleCnt="0"/>
      <dgm:spPr/>
    </dgm:pt>
    <dgm:pt modelId="{2957061F-1297-421F-8ECA-C63C5C219F61}" type="pres">
      <dgm:prSet presAssocID="{6A93A6B2-38B3-42DA-8797-77277B991E10}" presName="rootText" presStyleLbl="node3" presStyleIdx="2" presStyleCnt="4" custScaleX="390100" custScaleY="141526">
        <dgm:presLayoutVars>
          <dgm:chPref val="3"/>
        </dgm:presLayoutVars>
      </dgm:prSet>
      <dgm:spPr/>
    </dgm:pt>
    <dgm:pt modelId="{87FEF245-4C81-4BB4-A72F-ED74180E02B0}" type="pres">
      <dgm:prSet presAssocID="{6A93A6B2-38B3-42DA-8797-77277B991E10}" presName="rootConnector" presStyleLbl="node3" presStyleIdx="2" presStyleCnt="4"/>
      <dgm:spPr/>
    </dgm:pt>
    <dgm:pt modelId="{001CA403-1266-4DF4-9B22-AAE0E6DC8999}" type="pres">
      <dgm:prSet presAssocID="{6A93A6B2-38B3-42DA-8797-77277B991E10}" presName="hierChild4" presStyleCnt="0"/>
      <dgm:spPr/>
    </dgm:pt>
    <dgm:pt modelId="{F2D34602-2E79-43E0-A8CE-6B6460EEB583}" type="pres">
      <dgm:prSet presAssocID="{6A93A6B2-38B3-42DA-8797-77277B991E10}" presName="hierChild5" presStyleCnt="0"/>
      <dgm:spPr/>
    </dgm:pt>
    <dgm:pt modelId="{95CB03E7-F6E5-454C-9D60-7E1A8C2FF106}" type="pres">
      <dgm:prSet presAssocID="{DE0085F7-2AA5-48F2-9F57-32DC140CB251}" presName="Name37" presStyleLbl="parChTrans1D3" presStyleIdx="3" presStyleCnt="4"/>
      <dgm:spPr/>
    </dgm:pt>
    <dgm:pt modelId="{760D007A-13AC-4CBC-A0DF-AA66EFFEEFF9}" type="pres">
      <dgm:prSet presAssocID="{E6BD980C-05BD-416D-811A-A6116EFA433E}" presName="hierRoot2" presStyleCnt="0">
        <dgm:presLayoutVars>
          <dgm:hierBranch val="init"/>
        </dgm:presLayoutVars>
      </dgm:prSet>
      <dgm:spPr/>
    </dgm:pt>
    <dgm:pt modelId="{0B9E948E-85F3-4332-95A3-67DE9E2B7446}" type="pres">
      <dgm:prSet presAssocID="{E6BD980C-05BD-416D-811A-A6116EFA433E}" presName="rootComposite" presStyleCnt="0"/>
      <dgm:spPr/>
    </dgm:pt>
    <dgm:pt modelId="{B7F1CC71-9538-4AE9-A138-02E8817CB784}" type="pres">
      <dgm:prSet presAssocID="{E6BD980C-05BD-416D-811A-A6116EFA433E}" presName="rootText" presStyleLbl="node3" presStyleIdx="3" presStyleCnt="4" custScaleX="390100" custScaleY="141526">
        <dgm:presLayoutVars>
          <dgm:chPref val="3"/>
        </dgm:presLayoutVars>
      </dgm:prSet>
      <dgm:spPr/>
    </dgm:pt>
    <dgm:pt modelId="{4B21A595-EF06-4605-8869-26FCB71B1E06}" type="pres">
      <dgm:prSet presAssocID="{E6BD980C-05BD-416D-811A-A6116EFA433E}" presName="rootConnector" presStyleLbl="node3" presStyleIdx="3" presStyleCnt="4"/>
      <dgm:spPr/>
    </dgm:pt>
    <dgm:pt modelId="{D1420029-6B56-467C-A3A6-6F82497B99AE}" type="pres">
      <dgm:prSet presAssocID="{E6BD980C-05BD-416D-811A-A6116EFA433E}" presName="hierChild4" presStyleCnt="0"/>
      <dgm:spPr/>
    </dgm:pt>
    <dgm:pt modelId="{0E2FA81B-C640-4DA6-A4B4-C7BF488CD7C7}" type="pres">
      <dgm:prSet presAssocID="{E6BD980C-05BD-416D-811A-A6116EFA433E}" presName="hierChild5" presStyleCnt="0"/>
      <dgm:spPr/>
    </dgm:pt>
    <dgm:pt modelId="{19A76293-3E45-4059-A527-AA7C100FBFA4}" type="pres">
      <dgm:prSet presAssocID="{C376A2F9-D08A-4D78-A69E-30927D6EB2EE}" presName="hierChild5" presStyleCnt="0"/>
      <dgm:spPr/>
    </dgm:pt>
    <dgm:pt modelId="{E1215B8E-C079-47D5-828E-DA0D2C4337B6}" type="pres">
      <dgm:prSet presAssocID="{38B30270-9891-4C68-8EF7-C9EE26208DE5}" presName="hierChild3" presStyleCnt="0"/>
      <dgm:spPr/>
    </dgm:pt>
  </dgm:ptLst>
  <dgm:cxnLst>
    <dgm:cxn modelId="{E3D26905-872D-4ECF-9210-B91206BAB33A}" type="presOf" srcId="{38B30270-9891-4C68-8EF7-C9EE26208DE5}" destId="{B5830EC8-AEF0-4294-9D5A-84A3078CF485}" srcOrd="1" destOrd="0" presId="urn:microsoft.com/office/officeart/2005/8/layout/orgChart1"/>
    <dgm:cxn modelId="{B94F9209-55A4-4093-8418-AC525763D79E}" srcId="{C88260FB-F308-4B27-833E-101E69AC3A02}" destId="{38B30270-9891-4C68-8EF7-C9EE26208DE5}" srcOrd="0" destOrd="0" parTransId="{8DCAD3DE-DF7B-4C63-A0C3-9BE9F2206EE4}" sibTransId="{2237C008-62FD-4C39-A927-DA1DF3810041}"/>
    <dgm:cxn modelId="{ABD39E0C-42CE-4E02-9C41-1485F951DC27}" type="presOf" srcId="{D6BA7A2F-0DE7-4B94-9861-4407E5A84BBC}" destId="{79F2F0DE-E6AC-47BF-89C3-DE2C0E9C9CB6}" srcOrd="0" destOrd="0" presId="urn:microsoft.com/office/officeart/2005/8/layout/orgChart1"/>
    <dgm:cxn modelId="{182BA90E-D7FE-4C3D-94C0-4E338B1095B7}" srcId="{C376A2F9-D08A-4D78-A69E-30927D6EB2EE}" destId="{E6BD980C-05BD-416D-811A-A6116EFA433E}" srcOrd="1" destOrd="0" parTransId="{DE0085F7-2AA5-48F2-9F57-32DC140CB251}" sibTransId="{17E5F204-7B36-4FDB-A43C-DA76F99C3F36}"/>
    <dgm:cxn modelId="{8D9DAB1A-F451-41DE-90E3-995EBD40832F}" type="presOf" srcId="{E6BD980C-05BD-416D-811A-A6116EFA433E}" destId="{4B21A595-EF06-4605-8869-26FCB71B1E06}" srcOrd="1" destOrd="0" presId="urn:microsoft.com/office/officeart/2005/8/layout/orgChart1"/>
    <dgm:cxn modelId="{79200838-FB4A-43A5-9997-AC073CEA93E1}" srcId="{AF343638-1521-49C2-BC98-0245B010CC35}" destId="{FF14D493-1DFC-426D-8D84-D3FF72DD2DEA}" srcOrd="0" destOrd="0" parTransId="{EF12790D-0440-4DBB-8242-7CDC14F909BD}" sibTransId="{444A26AD-5742-4577-A9FB-B46A93671F78}"/>
    <dgm:cxn modelId="{9F455A39-0ACE-4D67-BB24-CDC89F1096C6}" type="presOf" srcId="{6A93A6B2-38B3-42DA-8797-77277B991E10}" destId="{87FEF245-4C81-4BB4-A72F-ED74180E02B0}" srcOrd="1" destOrd="0" presId="urn:microsoft.com/office/officeart/2005/8/layout/orgChart1"/>
    <dgm:cxn modelId="{D74F793E-E595-4388-AE3A-9F091F393FF4}" type="presOf" srcId="{FF14D493-1DFC-426D-8D84-D3FF72DD2DEA}" destId="{2C737768-872A-41D4-BDB6-F8A72340821F}" srcOrd="0" destOrd="0" presId="urn:microsoft.com/office/officeart/2005/8/layout/orgChart1"/>
    <dgm:cxn modelId="{0AD1D841-CEC4-479E-8C92-192550336F19}" type="presOf" srcId="{DE0085F7-2AA5-48F2-9F57-32DC140CB251}" destId="{95CB03E7-F6E5-454C-9D60-7E1A8C2FF106}" srcOrd="0" destOrd="0" presId="urn:microsoft.com/office/officeart/2005/8/layout/orgChart1"/>
    <dgm:cxn modelId="{2FA2EE65-954F-4443-869B-691356D92D87}" srcId="{C376A2F9-D08A-4D78-A69E-30927D6EB2EE}" destId="{6A93A6B2-38B3-42DA-8797-77277B991E10}" srcOrd="0" destOrd="0" parTransId="{78040041-FDD1-4959-B82F-83D9D1753740}" sibTransId="{90BCFBA2-9E2A-44C0-A345-E9D87BF2E562}"/>
    <dgm:cxn modelId="{39AF5046-680D-4AA3-BAD7-10E60EE42395}" type="presOf" srcId="{B0FAB1F4-6F6F-4500-B05D-9A0097539858}" destId="{955794BE-308F-4C1A-8F59-BE5CE745F3BD}" srcOrd="0" destOrd="0" presId="urn:microsoft.com/office/officeart/2005/8/layout/orgChart1"/>
    <dgm:cxn modelId="{A245AC67-98EF-43A1-8DEB-FC591F5C24C3}" type="presOf" srcId="{EF12790D-0440-4DBB-8242-7CDC14F909BD}" destId="{5C463C57-4F2B-48E1-B82C-CE5AD256AFCF}" srcOrd="0" destOrd="0" presId="urn:microsoft.com/office/officeart/2005/8/layout/orgChart1"/>
    <dgm:cxn modelId="{2730604E-B3E6-4BEC-AC0D-400400750E51}" srcId="{38B30270-9891-4C68-8EF7-C9EE26208DE5}" destId="{C376A2F9-D08A-4D78-A69E-30927D6EB2EE}" srcOrd="1" destOrd="0" parTransId="{9744BB53-FAD4-40A7-A74A-4AF1DECCC5CA}" sibTransId="{0B97576D-15A6-4725-A2E2-52BAAECA9C11}"/>
    <dgm:cxn modelId="{5F829484-BFC9-4C28-A32C-63D45EB6E018}" type="presOf" srcId="{FF14D493-1DFC-426D-8D84-D3FF72DD2DEA}" destId="{91153109-34A2-4970-9259-B572D56E6F1B}" srcOrd="1" destOrd="0" presId="urn:microsoft.com/office/officeart/2005/8/layout/orgChart1"/>
    <dgm:cxn modelId="{3AEE33A4-57DC-47E3-9EE1-1213A7B0938B}" type="presOf" srcId="{6A93A6B2-38B3-42DA-8797-77277B991E10}" destId="{2957061F-1297-421F-8ECA-C63C5C219F61}" srcOrd="0" destOrd="0" presId="urn:microsoft.com/office/officeart/2005/8/layout/orgChart1"/>
    <dgm:cxn modelId="{5519E2A9-2535-4FE1-8ECC-74C121D89868}" type="presOf" srcId="{9744BB53-FAD4-40A7-A74A-4AF1DECCC5CA}" destId="{C9A11628-087E-4CD7-AB03-F9DE0245B079}" srcOrd="0" destOrd="0" presId="urn:microsoft.com/office/officeart/2005/8/layout/orgChart1"/>
    <dgm:cxn modelId="{74B7F6BC-8367-4F5D-A2BE-6239AB74D512}" type="presOf" srcId="{AF343638-1521-49C2-BC98-0245B010CC35}" destId="{BD853DA8-C0D7-4881-88DF-41F4C573C2B4}" srcOrd="1" destOrd="0" presId="urn:microsoft.com/office/officeart/2005/8/layout/orgChart1"/>
    <dgm:cxn modelId="{F50395BE-4390-4869-B08E-AFB87FEC96E5}" type="presOf" srcId="{C376A2F9-D08A-4D78-A69E-30927D6EB2EE}" destId="{CD4F7EE2-F9FB-4053-8068-C6AD6BB97F77}" srcOrd="1" destOrd="0" presId="urn:microsoft.com/office/officeart/2005/8/layout/orgChart1"/>
    <dgm:cxn modelId="{91A1C7CE-F994-444C-9A3C-21390E644272}" type="presOf" srcId="{F5C5EB6C-9043-45AE-A734-93EA0B4FD872}" destId="{FBF66A5A-CAAB-41C8-92EF-4F6B134EED56}" srcOrd="0" destOrd="0" presId="urn:microsoft.com/office/officeart/2005/8/layout/orgChart1"/>
    <dgm:cxn modelId="{DE6E42D2-A404-4326-A792-A5E057499BF8}" type="presOf" srcId="{C88260FB-F308-4B27-833E-101E69AC3A02}" destId="{2355F802-6688-43FA-88E3-85FAC0444F7E}" srcOrd="0" destOrd="0" presId="urn:microsoft.com/office/officeart/2005/8/layout/orgChart1"/>
    <dgm:cxn modelId="{8B82F4D4-027F-4F2D-A49C-E1A3D720F523}" srcId="{AF343638-1521-49C2-BC98-0245B010CC35}" destId="{D6BA7A2F-0DE7-4B94-9861-4407E5A84BBC}" srcOrd="1" destOrd="0" parTransId="{B0FAB1F4-6F6F-4500-B05D-9A0097539858}" sibTransId="{73BE7B54-DCD3-4930-B24F-A8F5ECC10E0A}"/>
    <dgm:cxn modelId="{FC8609D8-3268-430E-AB5F-C8496716B3D2}" type="presOf" srcId="{D6BA7A2F-0DE7-4B94-9861-4407E5A84BBC}" destId="{5A68307C-BBE0-4207-8C99-15E031EA8FC1}" srcOrd="1" destOrd="0" presId="urn:microsoft.com/office/officeart/2005/8/layout/orgChart1"/>
    <dgm:cxn modelId="{D9773FD8-699C-48D0-A350-4F947C730BEE}" type="presOf" srcId="{E6BD980C-05BD-416D-811A-A6116EFA433E}" destId="{B7F1CC71-9538-4AE9-A138-02E8817CB784}" srcOrd="0" destOrd="0" presId="urn:microsoft.com/office/officeart/2005/8/layout/orgChart1"/>
    <dgm:cxn modelId="{83C2A7DA-5A38-432B-BC79-1F372D20ED27}" type="presOf" srcId="{AF343638-1521-49C2-BC98-0245B010CC35}" destId="{05055A9D-A66B-4FE2-A86D-AC224E814C26}" srcOrd="0" destOrd="0" presId="urn:microsoft.com/office/officeart/2005/8/layout/orgChart1"/>
    <dgm:cxn modelId="{59C5AEE9-5572-4EBE-B222-D4E6A0E23A2E}" type="presOf" srcId="{78040041-FDD1-4959-B82F-83D9D1753740}" destId="{BBD5B01C-A5A8-4C03-B78F-EF2808ACE594}" srcOrd="0" destOrd="0" presId="urn:microsoft.com/office/officeart/2005/8/layout/orgChart1"/>
    <dgm:cxn modelId="{DF724AEA-2295-4768-8C69-1A78C6D4DDE1}" type="presOf" srcId="{C376A2F9-D08A-4D78-A69E-30927D6EB2EE}" destId="{4B50B774-FBDF-4BAA-B94A-F1BEA3E62367}" srcOrd="0" destOrd="0" presId="urn:microsoft.com/office/officeart/2005/8/layout/orgChart1"/>
    <dgm:cxn modelId="{D7E956EA-004B-4CB2-8336-A133FBC3F46C}" type="presOf" srcId="{38B30270-9891-4C68-8EF7-C9EE26208DE5}" destId="{8B45D093-3C26-49DA-BA8C-200374417B6A}" srcOrd="0" destOrd="0" presId="urn:microsoft.com/office/officeart/2005/8/layout/orgChart1"/>
    <dgm:cxn modelId="{A7FF97FD-FC23-466D-8EEC-E055CF3BBC69}" srcId="{38B30270-9891-4C68-8EF7-C9EE26208DE5}" destId="{AF343638-1521-49C2-BC98-0245B010CC35}" srcOrd="0" destOrd="0" parTransId="{F5C5EB6C-9043-45AE-A734-93EA0B4FD872}" sibTransId="{659698A0-791D-4387-97E5-4ABE6DA96DDD}"/>
    <dgm:cxn modelId="{78DB7A16-1E7A-46B0-AD1F-31C9B640D686}" type="presParOf" srcId="{2355F802-6688-43FA-88E3-85FAC0444F7E}" destId="{701E3ED2-D900-4807-A320-1CBBF4D4724A}" srcOrd="0" destOrd="0" presId="urn:microsoft.com/office/officeart/2005/8/layout/orgChart1"/>
    <dgm:cxn modelId="{17602B09-570A-415B-94B6-4DC32020F05D}" type="presParOf" srcId="{701E3ED2-D900-4807-A320-1CBBF4D4724A}" destId="{204E8F3E-3E55-4E1E-A2DF-F85C94C87E62}" srcOrd="0" destOrd="0" presId="urn:microsoft.com/office/officeart/2005/8/layout/orgChart1"/>
    <dgm:cxn modelId="{43BFE2AF-A166-4B97-9C2D-39433AB3B206}" type="presParOf" srcId="{204E8F3E-3E55-4E1E-A2DF-F85C94C87E62}" destId="{8B45D093-3C26-49DA-BA8C-200374417B6A}" srcOrd="0" destOrd="0" presId="urn:microsoft.com/office/officeart/2005/8/layout/orgChart1"/>
    <dgm:cxn modelId="{88CB8C04-15F0-49D1-A998-159906898DFB}" type="presParOf" srcId="{204E8F3E-3E55-4E1E-A2DF-F85C94C87E62}" destId="{B5830EC8-AEF0-4294-9D5A-84A3078CF485}" srcOrd="1" destOrd="0" presId="urn:microsoft.com/office/officeart/2005/8/layout/orgChart1"/>
    <dgm:cxn modelId="{D33B453E-D3B9-4E74-A580-0BDEDD90ED29}" type="presParOf" srcId="{701E3ED2-D900-4807-A320-1CBBF4D4724A}" destId="{C69DFE04-60BA-4F70-BA7B-57D19EE5667B}" srcOrd="1" destOrd="0" presId="urn:microsoft.com/office/officeart/2005/8/layout/orgChart1"/>
    <dgm:cxn modelId="{A920BB7D-4416-4363-B853-34262B9857D0}" type="presParOf" srcId="{C69DFE04-60BA-4F70-BA7B-57D19EE5667B}" destId="{FBF66A5A-CAAB-41C8-92EF-4F6B134EED56}" srcOrd="0" destOrd="0" presId="urn:microsoft.com/office/officeart/2005/8/layout/orgChart1"/>
    <dgm:cxn modelId="{E2C95FAE-48FE-4900-A894-BCA725E7D97B}" type="presParOf" srcId="{C69DFE04-60BA-4F70-BA7B-57D19EE5667B}" destId="{19EECDE2-40A4-4793-8A82-DB8F3C772226}" srcOrd="1" destOrd="0" presId="urn:microsoft.com/office/officeart/2005/8/layout/orgChart1"/>
    <dgm:cxn modelId="{7228F923-0313-4002-8189-AAABA331C28B}" type="presParOf" srcId="{19EECDE2-40A4-4793-8A82-DB8F3C772226}" destId="{32B4A4D8-BC5C-4FDA-8886-1EFBF95D87CE}" srcOrd="0" destOrd="0" presId="urn:microsoft.com/office/officeart/2005/8/layout/orgChart1"/>
    <dgm:cxn modelId="{B9F6ACA2-0B77-4086-9EC7-95B3619A3865}" type="presParOf" srcId="{32B4A4D8-BC5C-4FDA-8886-1EFBF95D87CE}" destId="{05055A9D-A66B-4FE2-A86D-AC224E814C26}" srcOrd="0" destOrd="0" presId="urn:microsoft.com/office/officeart/2005/8/layout/orgChart1"/>
    <dgm:cxn modelId="{5343A19E-CA49-4095-A7A0-DACECBA01748}" type="presParOf" srcId="{32B4A4D8-BC5C-4FDA-8886-1EFBF95D87CE}" destId="{BD853DA8-C0D7-4881-88DF-41F4C573C2B4}" srcOrd="1" destOrd="0" presId="urn:microsoft.com/office/officeart/2005/8/layout/orgChart1"/>
    <dgm:cxn modelId="{24CA8169-48BA-478A-AA38-B46FF553198A}" type="presParOf" srcId="{19EECDE2-40A4-4793-8A82-DB8F3C772226}" destId="{BEA666AA-DEAD-4538-A0A0-61CB756F8821}" srcOrd="1" destOrd="0" presId="urn:microsoft.com/office/officeart/2005/8/layout/orgChart1"/>
    <dgm:cxn modelId="{D7B0ECD1-A987-461B-B9FC-139BCFF2468A}" type="presParOf" srcId="{BEA666AA-DEAD-4538-A0A0-61CB756F8821}" destId="{5C463C57-4F2B-48E1-B82C-CE5AD256AFCF}" srcOrd="0" destOrd="0" presId="urn:microsoft.com/office/officeart/2005/8/layout/orgChart1"/>
    <dgm:cxn modelId="{B47223FA-DF97-442D-8B4C-C82D47D22BAF}" type="presParOf" srcId="{BEA666AA-DEAD-4538-A0A0-61CB756F8821}" destId="{7E63A89C-A662-4D7D-A450-BCD85F8DBFDB}" srcOrd="1" destOrd="0" presId="urn:microsoft.com/office/officeart/2005/8/layout/orgChart1"/>
    <dgm:cxn modelId="{ACC1946A-771D-4BCD-BA6F-7BC5E63F510F}" type="presParOf" srcId="{7E63A89C-A662-4D7D-A450-BCD85F8DBFDB}" destId="{F51AADEC-76BC-4A64-9814-EC2758575F11}" srcOrd="0" destOrd="0" presId="urn:microsoft.com/office/officeart/2005/8/layout/orgChart1"/>
    <dgm:cxn modelId="{42A7F58D-F0A3-4A3D-A159-7030DD511886}" type="presParOf" srcId="{F51AADEC-76BC-4A64-9814-EC2758575F11}" destId="{2C737768-872A-41D4-BDB6-F8A72340821F}" srcOrd="0" destOrd="0" presId="urn:microsoft.com/office/officeart/2005/8/layout/orgChart1"/>
    <dgm:cxn modelId="{B2652A56-E131-4506-AA2F-3EAEC710538E}" type="presParOf" srcId="{F51AADEC-76BC-4A64-9814-EC2758575F11}" destId="{91153109-34A2-4970-9259-B572D56E6F1B}" srcOrd="1" destOrd="0" presId="urn:microsoft.com/office/officeart/2005/8/layout/orgChart1"/>
    <dgm:cxn modelId="{E36F79AB-C97C-440A-B013-2327B7E5A996}" type="presParOf" srcId="{7E63A89C-A662-4D7D-A450-BCD85F8DBFDB}" destId="{6ECDD4DD-359C-4421-86D3-EE03E359C261}" srcOrd="1" destOrd="0" presId="urn:microsoft.com/office/officeart/2005/8/layout/orgChart1"/>
    <dgm:cxn modelId="{9EE946BF-BA59-4CA5-9711-BA3F618DAB7E}" type="presParOf" srcId="{7E63A89C-A662-4D7D-A450-BCD85F8DBFDB}" destId="{EF6DF77F-A8B4-4B25-98BA-A0E26680C281}" srcOrd="2" destOrd="0" presId="urn:microsoft.com/office/officeart/2005/8/layout/orgChart1"/>
    <dgm:cxn modelId="{A2CF54C7-293B-446C-B6ED-E6F9C5DAEFC9}" type="presParOf" srcId="{BEA666AA-DEAD-4538-A0A0-61CB756F8821}" destId="{955794BE-308F-4C1A-8F59-BE5CE745F3BD}" srcOrd="2" destOrd="0" presId="urn:microsoft.com/office/officeart/2005/8/layout/orgChart1"/>
    <dgm:cxn modelId="{3122A5D5-D19F-465A-9FB0-E6FBB3DC8041}" type="presParOf" srcId="{BEA666AA-DEAD-4538-A0A0-61CB756F8821}" destId="{46CD0045-E4BA-4E91-A771-F3C662E823A8}" srcOrd="3" destOrd="0" presId="urn:microsoft.com/office/officeart/2005/8/layout/orgChart1"/>
    <dgm:cxn modelId="{E43D43FB-0BF3-449F-8E76-1D54BEA2B8E2}" type="presParOf" srcId="{46CD0045-E4BA-4E91-A771-F3C662E823A8}" destId="{7C20EE5A-FCA3-4069-A857-A740E92F6463}" srcOrd="0" destOrd="0" presId="urn:microsoft.com/office/officeart/2005/8/layout/orgChart1"/>
    <dgm:cxn modelId="{2AC88F4E-1E46-470A-9BD2-13A14F689AC8}" type="presParOf" srcId="{7C20EE5A-FCA3-4069-A857-A740E92F6463}" destId="{79F2F0DE-E6AC-47BF-89C3-DE2C0E9C9CB6}" srcOrd="0" destOrd="0" presId="urn:microsoft.com/office/officeart/2005/8/layout/orgChart1"/>
    <dgm:cxn modelId="{8928C2A4-34F6-49CD-B104-30EA8516B73E}" type="presParOf" srcId="{7C20EE5A-FCA3-4069-A857-A740E92F6463}" destId="{5A68307C-BBE0-4207-8C99-15E031EA8FC1}" srcOrd="1" destOrd="0" presId="urn:microsoft.com/office/officeart/2005/8/layout/orgChart1"/>
    <dgm:cxn modelId="{2BFAF56D-2D08-4490-8EF7-C91F67C6C3C1}" type="presParOf" srcId="{46CD0045-E4BA-4E91-A771-F3C662E823A8}" destId="{48FB7906-4A9F-426E-B849-CA946DBD41DE}" srcOrd="1" destOrd="0" presId="urn:microsoft.com/office/officeart/2005/8/layout/orgChart1"/>
    <dgm:cxn modelId="{1C3731F9-48B5-432F-A73A-0ABA56FB15B4}" type="presParOf" srcId="{46CD0045-E4BA-4E91-A771-F3C662E823A8}" destId="{A5945C40-94F2-4792-AED4-BFF082B53927}" srcOrd="2" destOrd="0" presId="urn:microsoft.com/office/officeart/2005/8/layout/orgChart1"/>
    <dgm:cxn modelId="{A108F487-B017-45DC-84DE-DD74A5A0CF0D}" type="presParOf" srcId="{19EECDE2-40A4-4793-8A82-DB8F3C772226}" destId="{EC3B2AAD-20D6-4E01-B4BF-70B1803FA2AE}" srcOrd="2" destOrd="0" presId="urn:microsoft.com/office/officeart/2005/8/layout/orgChart1"/>
    <dgm:cxn modelId="{3F6FEF80-50B9-46D7-A13F-505DCF1D33CA}" type="presParOf" srcId="{C69DFE04-60BA-4F70-BA7B-57D19EE5667B}" destId="{C9A11628-087E-4CD7-AB03-F9DE0245B079}" srcOrd="2" destOrd="0" presId="urn:microsoft.com/office/officeart/2005/8/layout/orgChart1"/>
    <dgm:cxn modelId="{090FF837-44A5-4E85-8B27-A16D263F3D95}" type="presParOf" srcId="{C69DFE04-60BA-4F70-BA7B-57D19EE5667B}" destId="{BAB7ACD8-61BF-4EAA-9857-9E1715D61795}" srcOrd="3" destOrd="0" presId="urn:microsoft.com/office/officeart/2005/8/layout/orgChart1"/>
    <dgm:cxn modelId="{084766AB-1F93-48E5-9690-3AC9B4C4AAAC}" type="presParOf" srcId="{BAB7ACD8-61BF-4EAA-9857-9E1715D61795}" destId="{0C6C6249-2CF0-437F-9C6F-A665C4D4A8BF}" srcOrd="0" destOrd="0" presId="urn:microsoft.com/office/officeart/2005/8/layout/orgChart1"/>
    <dgm:cxn modelId="{03B1D1AC-95EF-4812-9C99-1BBCB992461D}" type="presParOf" srcId="{0C6C6249-2CF0-437F-9C6F-A665C4D4A8BF}" destId="{4B50B774-FBDF-4BAA-B94A-F1BEA3E62367}" srcOrd="0" destOrd="0" presId="urn:microsoft.com/office/officeart/2005/8/layout/orgChart1"/>
    <dgm:cxn modelId="{A576F621-5198-4E00-96FC-C96A8AA6F8FC}" type="presParOf" srcId="{0C6C6249-2CF0-437F-9C6F-A665C4D4A8BF}" destId="{CD4F7EE2-F9FB-4053-8068-C6AD6BB97F77}" srcOrd="1" destOrd="0" presId="urn:microsoft.com/office/officeart/2005/8/layout/orgChart1"/>
    <dgm:cxn modelId="{CB32037F-D18B-447E-AF0A-019B905960F5}" type="presParOf" srcId="{BAB7ACD8-61BF-4EAA-9857-9E1715D61795}" destId="{9351F3F5-B5E3-46B7-A4D6-2C4B64832148}" srcOrd="1" destOrd="0" presId="urn:microsoft.com/office/officeart/2005/8/layout/orgChart1"/>
    <dgm:cxn modelId="{CDB79FD7-FF85-42DF-9AC8-E26E52A3D18D}" type="presParOf" srcId="{9351F3F5-B5E3-46B7-A4D6-2C4B64832148}" destId="{BBD5B01C-A5A8-4C03-B78F-EF2808ACE594}" srcOrd="0" destOrd="0" presId="urn:microsoft.com/office/officeart/2005/8/layout/orgChart1"/>
    <dgm:cxn modelId="{5E175026-F416-43C8-ABF2-0D68CF787FCE}" type="presParOf" srcId="{9351F3F5-B5E3-46B7-A4D6-2C4B64832148}" destId="{D884DD56-C638-423B-9177-CE13433322BC}" srcOrd="1" destOrd="0" presId="urn:microsoft.com/office/officeart/2005/8/layout/orgChart1"/>
    <dgm:cxn modelId="{CE1FA19B-E61E-421F-AA7E-28525FDAA1FD}" type="presParOf" srcId="{D884DD56-C638-423B-9177-CE13433322BC}" destId="{129C5F87-68DB-4AB7-AEFF-311A72D5D0B1}" srcOrd="0" destOrd="0" presId="urn:microsoft.com/office/officeart/2005/8/layout/orgChart1"/>
    <dgm:cxn modelId="{5E0276CF-1706-4350-AAAE-76DCBD9A115F}" type="presParOf" srcId="{129C5F87-68DB-4AB7-AEFF-311A72D5D0B1}" destId="{2957061F-1297-421F-8ECA-C63C5C219F61}" srcOrd="0" destOrd="0" presId="urn:microsoft.com/office/officeart/2005/8/layout/orgChart1"/>
    <dgm:cxn modelId="{E4F2FD35-903C-4DE0-8BFE-06280D283749}" type="presParOf" srcId="{129C5F87-68DB-4AB7-AEFF-311A72D5D0B1}" destId="{87FEF245-4C81-4BB4-A72F-ED74180E02B0}" srcOrd="1" destOrd="0" presId="urn:microsoft.com/office/officeart/2005/8/layout/orgChart1"/>
    <dgm:cxn modelId="{089F7D36-B885-4626-85D2-E4ED1B592FD7}" type="presParOf" srcId="{D884DD56-C638-423B-9177-CE13433322BC}" destId="{001CA403-1266-4DF4-9B22-AAE0E6DC8999}" srcOrd="1" destOrd="0" presId="urn:microsoft.com/office/officeart/2005/8/layout/orgChart1"/>
    <dgm:cxn modelId="{83EF339C-CBB5-4443-B5A7-246A18AF58CB}" type="presParOf" srcId="{D884DD56-C638-423B-9177-CE13433322BC}" destId="{F2D34602-2E79-43E0-A8CE-6B6460EEB583}" srcOrd="2" destOrd="0" presId="urn:microsoft.com/office/officeart/2005/8/layout/orgChart1"/>
    <dgm:cxn modelId="{B4FE7B06-A294-4E61-A607-3EEB16676879}" type="presParOf" srcId="{9351F3F5-B5E3-46B7-A4D6-2C4B64832148}" destId="{95CB03E7-F6E5-454C-9D60-7E1A8C2FF106}" srcOrd="2" destOrd="0" presId="urn:microsoft.com/office/officeart/2005/8/layout/orgChart1"/>
    <dgm:cxn modelId="{C4CE1B62-27C5-4C94-B3C5-0EAB139A66C8}" type="presParOf" srcId="{9351F3F5-B5E3-46B7-A4D6-2C4B64832148}" destId="{760D007A-13AC-4CBC-A0DF-AA66EFFEEFF9}" srcOrd="3" destOrd="0" presId="urn:microsoft.com/office/officeart/2005/8/layout/orgChart1"/>
    <dgm:cxn modelId="{4BAC1A41-96C8-4BA6-A767-EF91C1363733}" type="presParOf" srcId="{760D007A-13AC-4CBC-A0DF-AA66EFFEEFF9}" destId="{0B9E948E-85F3-4332-95A3-67DE9E2B7446}" srcOrd="0" destOrd="0" presId="urn:microsoft.com/office/officeart/2005/8/layout/orgChart1"/>
    <dgm:cxn modelId="{DF759861-1FCE-4C22-A0B7-39886B25EF57}" type="presParOf" srcId="{0B9E948E-85F3-4332-95A3-67DE9E2B7446}" destId="{B7F1CC71-9538-4AE9-A138-02E8817CB784}" srcOrd="0" destOrd="0" presId="urn:microsoft.com/office/officeart/2005/8/layout/orgChart1"/>
    <dgm:cxn modelId="{6F5E7D8E-C42A-484C-9783-9F8AF9E439C8}" type="presParOf" srcId="{0B9E948E-85F3-4332-95A3-67DE9E2B7446}" destId="{4B21A595-EF06-4605-8869-26FCB71B1E06}" srcOrd="1" destOrd="0" presId="urn:microsoft.com/office/officeart/2005/8/layout/orgChart1"/>
    <dgm:cxn modelId="{CE5AE992-5DDF-4241-845E-17F22F9C67C2}" type="presParOf" srcId="{760D007A-13AC-4CBC-A0DF-AA66EFFEEFF9}" destId="{D1420029-6B56-467C-A3A6-6F82497B99AE}" srcOrd="1" destOrd="0" presId="urn:microsoft.com/office/officeart/2005/8/layout/orgChart1"/>
    <dgm:cxn modelId="{6F578DA3-0B44-49AD-9C6E-586F9E2D9E51}" type="presParOf" srcId="{760D007A-13AC-4CBC-A0DF-AA66EFFEEFF9}" destId="{0E2FA81B-C640-4DA6-A4B4-C7BF488CD7C7}" srcOrd="2" destOrd="0" presId="urn:microsoft.com/office/officeart/2005/8/layout/orgChart1"/>
    <dgm:cxn modelId="{1F253EA7-B275-4CC2-9F92-9FDFB55AA9D9}" type="presParOf" srcId="{BAB7ACD8-61BF-4EAA-9857-9E1715D61795}" destId="{19A76293-3E45-4059-A527-AA7C100FBFA4}" srcOrd="2" destOrd="0" presId="urn:microsoft.com/office/officeart/2005/8/layout/orgChart1"/>
    <dgm:cxn modelId="{273C1A8C-C843-443C-9697-854B5DD056EF}" type="presParOf" srcId="{701E3ED2-D900-4807-A320-1CBBF4D4724A}" destId="{E1215B8E-C079-47D5-828E-DA0D2C4337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B03E7-F6E5-454C-9D60-7E1A8C2FF106}">
      <dsp:nvSpPr>
        <dsp:cNvPr id="0" name=""/>
        <dsp:cNvSpPr/>
      </dsp:nvSpPr>
      <dsp:spPr>
        <a:xfrm>
          <a:off x="3961345" y="1385348"/>
          <a:ext cx="331205" cy="120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892"/>
              </a:lnTo>
              <a:lnTo>
                <a:pt x="331205" y="120289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BD5B01C-A5A8-4C03-B78F-EF2808ACE594}">
      <dsp:nvSpPr>
        <dsp:cNvPr id="0" name=""/>
        <dsp:cNvSpPr/>
      </dsp:nvSpPr>
      <dsp:spPr>
        <a:xfrm>
          <a:off x="3961345" y="1385348"/>
          <a:ext cx="331205" cy="40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919"/>
              </a:lnTo>
              <a:lnTo>
                <a:pt x="331205" y="409919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9A11628-087E-4CD7-AB03-F9DE0245B079}">
      <dsp:nvSpPr>
        <dsp:cNvPr id="0" name=""/>
        <dsp:cNvSpPr/>
      </dsp:nvSpPr>
      <dsp:spPr>
        <a:xfrm>
          <a:off x="3796650" y="434957"/>
          <a:ext cx="1805622" cy="258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38"/>
              </a:lnTo>
              <a:lnTo>
                <a:pt x="1805622" y="168038"/>
              </a:lnTo>
              <a:lnTo>
                <a:pt x="1805622" y="258775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955794BE-308F-4C1A-8F59-BE5CE745F3BD}">
      <dsp:nvSpPr>
        <dsp:cNvPr id="0" name=""/>
        <dsp:cNvSpPr/>
      </dsp:nvSpPr>
      <dsp:spPr>
        <a:xfrm>
          <a:off x="314067" y="1400574"/>
          <a:ext cx="338867" cy="3068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8606"/>
              </a:lnTo>
              <a:lnTo>
                <a:pt x="338867" y="3068606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5C463C57-4F2B-48E1-B82C-CE5AD256AFCF}">
      <dsp:nvSpPr>
        <dsp:cNvPr id="0" name=""/>
        <dsp:cNvSpPr/>
      </dsp:nvSpPr>
      <dsp:spPr>
        <a:xfrm>
          <a:off x="314067" y="1400574"/>
          <a:ext cx="338867" cy="101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705"/>
              </a:lnTo>
              <a:lnTo>
                <a:pt x="338867" y="1011705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FBF66A5A-CAAB-41C8-92EF-4F6B134EED56}">
      <dsp:nvSpPr>
        <dsp:cNvPr id="0" name=""/>
        <dsp:cNvSpPr/>
      </dsp:nvSpPr>
      <dsp:spPr>
        <a:xfrm>
          <a:off x="1458662" y="434957"/>
          <a:ext cx="2337988" cy="249100"/>
        </a:xfrm>
        <a:custGeom>
          <a:avLst/>
          <a:gdLst/>
          <a:ahLst/>
          <a:cxnLst/>
          <a:rect l="0" t="0" r="0" b="0"/>
          <a:pathLst>
            <a:path>
              <a:moveTo>
                <a:pt x="2337988" y="0"/>
              </a:moveTo>
              <a:lnTo>
                <a:pt x="2337988" y="158364"/>
              </a:lnTo>
              <a:lnTo>
                <a:pt x="0" y="158364"/>
              </a:lnTo>
              <a:lnTo>
                <a:pt x="0" y="249100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8B45D093-3C26-49DA-BA8C-200374417B6A}">
      <dsp:nvSpPr>
        <dsp:cNvPr id="0" name=""/>
        <dsp:cNvSpPr/>
      </dsp:nvSpPr>
      <dsp:spPr>
        <a:xfrm>
          <a:off x="1628243" y="2880"/>
          <a:ext cx="4336813" cy="432076"/>
        </a:xfrm>
        <a:prstGeom prst="rect">
          <a:avLst/>
        </a:prstGeom>
        <a:solidFill>
          <a:srgbClr val="FFC000"/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2</a:t>
          </a:r>
          <a:r>
            <a:rPr lang="en-US" sz="2400" b="1" kern="1200" dirty="0"/>
            <a:t>3 </a:t>
          </a:r>
          <a:r>
            <a:rPr lang="ru-RU" sz="2400" b="0" kern="1200" dirty="0"/>
            <a:t>объекта в ЕРПО</a:t>
          </a:r>
        </a:p>
      </dsp:txBody>
      <dsp:txXfrm>
        <a:off x="1628243" y="2880"/>
        <a:ext cx="4336813" cy="432076"/>
      </dsp:txXfrm>
    </dsp:sp>
    <dsp:sp modelId="{05055A9D-A66B-4FE2-A86D-AC224E814C26}">
      <dsp:nvSpPr>
        <dsp:cNvPr id="0" name=""/>
        <dsp:cNvSpPr/>
      </dsp:nvSpPr>
      <dsp:spPr>
        <a:xfrm>
          <a:off x="27918" y="684057"/>
          <a:ext cx="2861487" cy="7165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2"/>
            </a:buClr>
            <a:buSzPct val="149297"/>
            <a:buNone/>
          </a:pPr>
          <a:r>
            <a:rPr lang="ru-RU" sz="1800" b="1" kern="1200" dirty="0">
              <a:latin typeface="+mj-lt"/>
              <a:ea typeface="Roboto"/>
              <a:cs typeface="Roboto"/>
              <a:sym typeface="Roboto"/>
            </a:rPr>
            <a:t>17 объектов </a:t>
          </a:r>
          <a:r>
            <a:rPr lang="ru-RU" sz="1800" kern="1200" dirty="0">
              <a:latin typeface="+mj-lt"/>
              <a:ea typeface="Roboto"/>
              <a:cs typeface="Roboto"/>
              <a:sym typeface="Roboto"/>
            </a:rPr>
            <a:t>Федеральный Фонд</a:t>
          </a:r>
          <a:endParaRPr lang="ru-RU" sz="1800" kern="1200" dirty="0">
            <a:latin typeface="+mj-lt"/>
          </a:endParaRPr>
        </a:p>
      </dsp:txBody>
      <dsp:txXfrm>
        <a:off x="27918" y="684057"/>
        <a:ext cx="2861487" cy="716516"/>
      </dsp:txXfrm>
    </dsp:sp>
    <dsp:sp modelId="{2C737768-872A-41D4-BDB6-F8A72340821F}">
      <dsp:nvSpPr>
        <dsp:cNvPr id="0" name=""/>
        <dsp:cNvSpPr/>
      </dsp:nvSpPr>
      <dsp:spPr>
        <a:xfrm>
          <a:off x="652934" y="1520826"/>
          <a:ext cx="2258663" cy="178290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2"/>
            </a:buClr>
            <a:buSzPts val="1125"/>
            <a:buNone/>
          </a:pPr>
          <a:r>
            <a:rPr lang="ru-RU" sz="1800" b="1" kern="1200" dirty="0">
              <a:latin typeface="+mj-lt"/>
              <a:ea typeface="Roboto"/>
              <a:cs typeface="Roboto"/>
              <a:sym typeface="Roboto"/>
            </a:rPr>
            <a:t>10 объектов </a:t>
          </a:r>
          <a:r>
            <a:rPr lang="ru-RU" sz="1800" kern="1200" dirty="0">
              <a:latin typeface="+mj-lt"/>
              <a:ea typeface="Roboto"/>
              <a:sym typeface="Roboto"/>
            </a:rPr>
            <a:t>завершение строительства </a:t>
          </a:r>
          <a:br>
            <a:rPr lang="en-US" sz="1800" kern="1200" dirty="0">
              <a:latin typeface="+mj-lt"/>
              <a:ea typeface="Roboto"/>
              <a:sym typeface="Roboto"/>
            </a:rPr>
          </a:br>
          <a:r>
            <a:rPr lang="ru-RU" sz="1800" kern="1200" dirty="0">
              <a:latin typeface="+mj-lt"/>
              <a:ea typeface="Roboto"/>
              <a:sym typeface="Roboto"/>
            </a:rPr>
            <a:t>(40 в стадии строительства) </a:t>
          </a:r>
          <a:br>
            <a:rPr lang="en-US" sz="1800" kern="1200" dirty="0">
              <a:latin typeface="+mj-lt"/>
              <a:ea typeface="Roboto"/>
              <a:sym typeface="Roboto"/>
            </a:rPr>
          </a:br>
          <a:r>
            <a:rPr lang="ru-RU" sz="1800" kern="1200" dirty="0">
              <a:latin typeface="+mj-lt"/>
              <a:ea typeface="Roboto"/>
              <a:sym typeface="Roboto"/>
            </a:rPr>
            <a:t>*ранее построены и исключены из ЕРПО </a:t>
          </a:r>
          <a:r>
            <a:rPr lang="ru-RU" sz="1800" b="1" kern="1200" dirty="0">
              <a:latin typeface="+mj-lt"/>
              <a:ea typeface="Roboto"/>
              <a:sym typeface="Roboto"/>
            </a:rPr>
            <a:t>46</a:t>
          </a:r>
          <a:endParaRPr lang="ru-RU" sz="1800" b="1" kern="1200" dirty="0">
            <a:latin typeface="+mj-lt"/>
          </a:endParaRPr>
        </a:p>
      </dsp:txBody>
      <dsp:txXfrm>
        <a:off x="652934" y="1520826"/>
        <a:ext cx="2258663" cy="1782908"/>
      </dsp:txXfrm>
    </dsp:sp>
    <dsp:sp modelId="{79F2F0DE-E6AC-47BF-89C3-DE2C0E9C9CB6}">
      <dsp:nvSpPr>
        <dsp:cNvPr id="0" name=""/>
        <dsp:cNvSpPr/>
      </dsp:nvSpPr>
      <dsp:spPr>
        <a:xfrm>
          <a:off x="652934" y="3481679"/>
          <a:ext cx="2219897" cy="197500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2"/>
            </a:buClr>
            <a:buSzPts val="1125"/>
            <a:buNone/>
          </a:pPr>
          <a:r>
            <a:rPr lang="ru-RU" sz="700" kern="1200" dirty="0">
              <a:latin typeface="Roboto"/>
              <a:ea typeface="Roboto"/>
              <a:sym typeface="Roboto"/>
            </a:rPr>
            <a:t> </a:t>
          </a:r>
          <a:r>
            <a:rPr lang="ru-RU" sz="1800" b="1" kern="1200" dirty="0">
              <a:latin typeface="+mj-lt"/>
              <a:ea typeface="Roboto"/>
              <a:cs typeface="Roboto"/>
              <a:sym typeface="Roboto"/>
            </a:rPr>
            <a:t>7 объектов </a:t>
          </a:r>
          <a:r>
            <a:rPr lang="ru-RU" sz="1800" kern="1200" dirty="0">
              <a:latin typeface="+mj-lt"/>
              <a:ea typeface="Roboto"/>
              <a:cs typeface="Roboto"/>
              <a:sym typeface="Roboto"/>
            </a:rPr>
            <a:t>на в</a:t>
          </a:r>
          <a:r>
            <a:rPr lang="ru" sz="1800" kern="1200" dirty="0">
              <a:latin typeface="+mj-lt"/>
              <a:ea typeface="Roboto"/>
              <a:cs typeface="Roboto"/>
              <a:sym typeface="Roboto"/>
            </a:rPr>
            <a:t>ыплаты компенсаций (ожидается решений НС Фонда)</a:t>
          </a:r>
          <a:br>
            <a:rPr lang="en-US" sz="1800" kern="1200" dirty="0">
              <a:latin typeface="+mj-lt"/>
              <a:ea typeface="Roboto"/>
              <a:cs typeface="Roboto"/>
              <a:sym typeface="Roboto"/>
            </a:rPr>
          </a:br>
          <a:r>
            <a:rPr lang="ru" sz="1800" kern="1200" dirty="0">
              <a:latin typeface="+mj-lt"/>
              <a:ea typeface="Roboto"/>
              <a:cs typeface="Roboto"/>
              <a:sym typeface="Roboto"/>
            </a:rPr>
            <a:t> </a:t>
          </a:r>
          <a:r>
            <a:rPr lang="ru-RU" sz="1800" kern="1200" dirty="0">
              <a:latin typeface="+mj-lt"/>
              <a:ea typeface="Roboto"/>
              <a:sym typeface="Roboto"/>
            </a:rPr>
            <a:t>*ранее построены и исключены из ЕРПО – </a:t>
          </a:r>
          <a:r>
            <a:rPr lang="ru-RU" sz="1800" b="1" kern="1200" dirty="0">
              <a:latin typeface="+mj-lt"/>
              <a:ea typeface="Roboto"/>
              <a:sym typeface="Roboto"/>
            </a:rPr>
            <a:t>106</a:t>
          </a:r>
          <a:endParaRPr lang="ru-RU" sz="1800" b="1" kern="1200" dirty="0">
            <a:latin typeface="+mj-lt"/>
          </a:endParaRPr>
        </a:p>
      </dsp:txBody>
      <dsp:txXfrm>
        <a:off x="652934" y="3481679"/>
        <a:ext cx="2219897" cy="1975004"/>
      </dsp:txXfrm>
    </dsp:sp>
    <dsp:sp modelId="{4B50B774-FBDF-4BAA-B94A-F1BEA3E62367}">
      <dsp:nvSpPr>
        <dsp:cNvPr id="0" name=""/>
        <dsp:cNvSpPr/>
      </dsp:nvSpPr>
      <dsp:spPr>
        <a:xfrm>
          <a:off x="3551114" y="693732"/>
          <a:ext cx="4102316" cy="6916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86301"/>
            <a:buNone/>
          </a:pPr>
          <a:r>
            <a:rPr lang="en-US" sz="1800" b="1" kern="1200" dirty="0">
              <a:latin typeface="+mj-lt"/>
            </a:rPr>
            <a:t>6</a:t>
          </a:r>
          <a:r>
            <a:rPr lang="ru-RU" sz="1800" b="1" kern="1200" dirty="0">
              <a:latin typeface="+mj-lt"/>
            </a:rPr>
            <a:t> объектов </a:t>
          </a:r>
          <a:r>
            <a:rPr lang="ru-RU" sz="1800" kern="1200" dirty="0">
              <a:latin typeface="+mj-lt"/>
            </a:rPr>
            <a:t>в зоне ответственности региона</a:t>
          </a:r>
        </a:p>
      </dsp:txBody>
      <dsp:txXfrm>
        <a:off x="3551114" y="693732"/>
        <a:ext cx="4102316" cy="691616"/>
      </dsp:txXfrm>
    </dsp:sp>
    <dsp:sp modelId="{2957061F-1297-421F-8ECA-C63C5C219F61}">
      <dsp:nvSpPr>
        <dsp:cNvPr id="0" name=""/>
        <dsp:cNvSpPr/>
      </dsp:nvSpPr>
      <dsp:spPr>
        <a:xfrm>
          <a:off x="4292551" y="1489517"/>
          <a:ext cx="3371061" cy="6115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2"/>
            </a:buClr>
            <a:buSzPts val="1800"/>
            <a:buNone/>
          </a:pPr>
          <a:r>
            <a:rPr lang="ru-RU" sz="1800" b="1" kern="1200" dirty="0">
              <a:latin typeface="+mj-lt"/>
              <a:ea typeface="Roboto"/>
              <a:cs typeface="Roboto"/>
              <a:sym typeface="Roboto"/>
            </a:rPr>
            <a:t>5 объектов </a:t>
          </a:r>
          <a:r>
            <a:rPr lang="ru-RU" sz="1800" kern="1200" dirty="0">
              <a:latin typeface="+mj-lt"/>
              <a:ea typeface="Roboto"/>
              <a:cs typeface="Roboto"/>
              <a:sym typeface="Roboto"/>
            </a:rPr>
            <a:t>завершение строительства по соглашениям</a:t>
          </a:r>
          <a:endParaRPr lang="ru-RU" sz="1800" kern="1200" dirty="0">
            <a:latin typeface="+mj-lt"/>
          </a:endParaRPr>
        </a:p>
      </dsp:txBody>
      <dsp:txXfrm>
        <a:off x="4292551" y="1489517"/>
        <a:ext cx="3371061" cy="611500"/>
      </dsp:txXfrm>
    </dsp:sp>
    <dsp:sp modelId="{B7F1CC71-9538-4AE9-A138-02E8817CB784}">
      <dsp:nvSpPr>
        <dsp:cNvPr id="0" name=""/>
        <dsp:cNvSpPr/>
      </dsp:nvSpPr>
      <dsp:spPr>
        <a:xfrm>
          <a:off x="4292551" y="2282490"/>
          <a:ext cx="3371061" cy="6115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2"/>
            </a:buClr>
            <a:buSzPts val="1800"/>
            <a:buNone/>
          </a:pPr>
          <a:r>
            <a:rPr lang="ru-RU" sz="1800" b="1" kern="1200" dirty="0">
              <a:latin typeface="+mj-lt"/>
              <a:ea typeface="Roboto"/>
              <a:cs typeface="Roboto"/>
              <a:sym typeface="Roboto"/>
            </a:rPr>
            <a:t>1</a:t>
          </a:r>
          <a:r>
            <a:rPr lang="ru-RU" sz="1800" kern="1200" dirty="0">
              <a:latin typeface="+mj-lt"/>
              <a:ea typeface="Roboto"/>
              <a:cs typeface="Roboto"/>
              <a:sym typeface="Roboto"/>
            </a:rPr>
            <a:t> </a:t>
          </a:r>
          <a:r>
            <a:rPr lang="ru-RU" sz="1800" b="1" kern="1200" dirty="0">
              <a:latin typeface="+mj-lt"/>
              <a:ea typeface="Roboto"/>
              <a:cs typeface="Roboto"/>
              <a:sym typeface="Roboto"/>
            </a:rPr>
            <a:t>объектов </a:t>
          </a:r>
          <a:r>
            <a:rPr lang="ru-RU" sz="1800" kern="1200" dirty="0">
              <a:latin typeface="+mj-lt"/>
              <a:ea typeface="Roboto"/>
              <a:cs typeface="Roboto"/>
              <a:sym typeface="Roboto"/>
            </a:rPr>
            <a:t>достраивается новым застройщиком</a:t>
          </a:r>
          <a:endParaRPr lang="ru-RU" sz="1800" kern="1200" dirty="0">
            <a:latin typeface="+mj-lt"/>
          </a:endParaRPr>
        </a:p>
      </dsp:txBody>
      <dsp:txXfrm>
        <a:off x="4292551" y="2282490"/>
        <a:ext cx="3371061" cy="61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FCCE-5087-4AC6-8ACF-75570582F4A3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C3026-DF2F-4BCE-A5FB-90027C789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C3026-DF2F-4BCE-A5FB-90027C789F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8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3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3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4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2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A22F-1773-4334-8247-B3F5C829505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ECA1-4761-4DE3-B3F1-FB9C35F5B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2"/>
          <a:stretch/>
        </p:blipFill>
        <p:spPr>
          <a:xfrm>
            <a:off x="0" y="1"/>
            <a:ext cx="4386597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2E6214-A144-F8D4-5954-B8A0F3D487A4}"/>
              </a:ext>
            </a:extLst>
          </p:cNvPr>
          <p:cNvSpPr txBox="1"/>
          <p:nvPr/>
        </p:nvSpPr>
        <p:spPr>
          <a:xfrm>
            <a:off x="63649" y="4868968"/>
            <a:ext cx="294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Правительство Ленинградской области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CCC366-BE58-8071-A46D-D15A6389B8F3}"/>
              </a:ext>
            </a:extLst>
          </p:cNvPr>
          <p:cNvSpPr/>
          <p:nvPr/>
        </p:nvSpPr>
        <p:spPr>
          <a:xfrm>
            <a:off x="3725334" y="-113016"/>
            <a:ext cx="618066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482A7-912F-30BF-2220-E91ABFC0513A}"/>
              </a:ext>
            </a:extLst>
          </p:cNvPr>
          <p:cNvSpPr txBox="1"/>
          <p:nvPr/>
        </p:nvSpPr>
        <p:spPr>
          <a:xfrm>
            <a:off x="4709351" y="1831963"/>
            <a:ext cx="4851968" cy="352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54"/>
              </a:spcAft>
            </a:pP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Об итогах работы</a:t>
            </a:r>
            <a:b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Государственного казенного учреждения Ленинградской области</a:t>
            </a:r>
            <a:b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«Управление долевого строительства Ленинградской области»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2444089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888959" y="0"/>
            <a:ext cx="8017042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B7F0073-E062-47D2-7AF3-4B1FE5CE7D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042606"/>
              </p:ext>
            </p:extLst>
          </p:nvPr>
        </p:nvGraphicFramePr>
        <p:xfrm>
          <a:off x="1899298" y="1213590"/>
          <a:ext cx="7887625" cy="545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53000" y="413371"/>
            <a:ext cx="451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Структура ЕРПО по состоянию на </a:t>
            </a:r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19</a:t>
            </a: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.02.2024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2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992778" y="0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2778" y="2472196"/>
            <a:ext cx="541662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в бюджете Ленинградской области </a:t>
            </a:r>
            <a:r>
              <a:rPr lang="ru-RU" sz="2000" b="1" dirty="0">
                <a:latin typeface="+mj-lt"/>
              </a:rPr>
              <a:t>выделено</a:t>
            </a:r>
            <a:r>
              <a:rPr lang="ru-RU" sz="2000" dirty="0">
                <a:latin typeface="+mj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413371"/>
            <a:ext cx="4518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Финансирование мероприятий по восстановлению прав граждан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6422E6E2-8DBD-6F61-3D3F-70B50D547950}"/>
              </a:ext>
            </a:extLst>
          </p:cNvPr>
          <p:cNvSpPr/>
          <p:nvPr/>
        </p:nvSpPr>
        <p:spPr>
          <a:xfrm>
            <a:off x="1922384" y="2472196"/>
            <a:ext cx="5586982" cy="564965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CE79A-3A13-BB3C-C356-0A377AD08081}"/>
              </a:ext>
            </a:extLst>
          </p:cNvPr>
          <p:cNvSpPr txBox="1"/>
          <p:nvPr/>
        </p:nvSpPr>
        <p:spPr>
          <a:xfrm>
            <a:off x="1992778" y="3395896"/>
            <a:ext cx="541662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Из них в ППК «ФРТ» </a:t>
            </a:r>
            <a:r>
              <a:rPr lang="ru-RU" sz="2000" b="1" dirty="0">
                <a:latin typeface="+mj-lt"/>
              </a:rPr>
              <a:t>перечислено</a:t>
            </a:r>
          </a:p>
        </p:txBody>
      </p:sp>
      <p:sp>
        <p:nvSpPr>
          <p:cNvPr id="9" name="Правая круглая скобка 8">
            <a:extLst>
              <a:ext uri="{FF2B5EF4-FFF2-40B4-BE49-F238E27FC236}">
                <a16:creationId xmlns:a16="http://schemas.microsoft.com/office/drawing/2014/main" id="{4C136129-DBB1-D28E-7B79-6225C264E502}"/>
              </a:ext>
            </a:extLst>
          </p:cNvPr>
          <p:cNvSpPr/>
          <p:nvPr/>
        </p:nvSpPr>
        <p:spPr>
          <a:xfrm>
            <a:off x="1922384" y="3395895"/>
            <a:ext cx="5586982" cy="564965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Правая круглая скобка 12">
            <a:extLst>
              <a:ext uri="{FF2B5EF4-FFF2-40B4-BE49-F238E27FC236}">
                <a16:creationId xmlns:a16="http://schemas.microsoft.com/office/drawing/2014/main" id="{5E51770C-CA0D-AAA3-4BA0-BDAF2BD80E45}"/>
              </a:ext>
            </a:extLst>
          </p:cNvPr>
          <p:cNvSpPr/>
          <p:nvPr/>
        </p:nvSpPr>
        <p:spPr>
          <a:xfrm>
            <a:off x="1922384" y="4301045"/>
            <a:ext cx="5586984" cy="884321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A5672-DAB9-6256-C3B3-1B339FD04A63}"/>
              </a:ext>
            </a:extLst>
          </p:cNvPr>
          <p:cNvSpPr txBox="1"/>
          <p:nvPr/>
        </p:nvSpPr>
        <p:spPr>
          <a:xfrm>
            <a:off x="1992778" y="4418698"/>
            <a:ext cx="526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дополнительные расходы бюджета </a:t>
            </a:r>
            <a:r>
              <a:rPr lang="ru-RU" sz="2000" dirty="0">
                <a:latin typeface="+mj-lt"/>
              </a:rPr>
              <a:t>Ленинградской области могут составить </a:t>
            </a:r>
            <a:endParaRPr lang="ru-RU" sz="2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227E8-C27E-3429-BCA7-B71FC2D45652}"/>
              </a:ext>
            </a:extLst>
          </p:cNvPr>
          <p:cNvSpPr txBox="1"/>
          <p:nvPr/>
        </p:nvSpPr>
        <p:spPr>
          <a:xfrm>
            <a:off x="7804678" y="2258938"/>
            <a:ext cx="1800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 Light" panose="020F0302020204030204" pitchFamily="34" charset="0"/>
              </a:rPr>
              <a:t>20,28</a:t>
            </a:r>
          </a:p>
          <a:p>
            <a:pPr algn="ctr"/>
            <a:r>
              <a:rPr lang="ru-RU" sz="2400" dirty="0">
                <a:latin typeface="Calibri Light" panose="020F0302020204030204" pitchFamily="34" charset="0"/>
              </a:rPr>
              <a:t>млрд. </a:t>
            </a:r>
            <a:r>
              <a:rPr lang="ru-RU" sz="2400" dirty="0" err="1">
                <a:latin typeface="Calibri Light" panose="020F0302020204030204" pitchFamily="34" charset="0"/>
              </a:rPr>
              <a:t>руб</a:t>
            </a:r>
            <a:r>
              <a:rPr lang="en-US" sz="2400" dirty="0">
                <a:latin typeface="Calibri Light" panose="020F0302020204030204" pitchFamily="34" charset="0"/>
              </a:rPr>
              <a:t>.</a:t>
            </a:r>
            <a:endParaRPr lang="ru-RU" sz="2400" dirty="0">
              <a:latin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92250-8BC6-1024-644D-C8AB1FE3D6C1}"/>
              </a:ext>
            </a:extLst>
          </p:cNvPr>
          <p:cNvSpPr txBox="1"/>
          <p:nvPr/>
        </p:nvSpPr>
        <p:spPr>
          <a:xfrm>
            <a:off x="7804678" y="3274570"/>
            <a:ext cx="1800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 Light" panose="020F0302020204030204" pitchFamily="34" charset="0"/>
              </a:rPr>
              <a:t>14,27</a:t>
            </a:r>
            <a:br>
              <a:rPr lang="en-US" sz="2400" dirty="0">
                <a:latin typeface="Calibri Light" panose="020F0302020204030204" pitchFamily="34" charset="0"/>
              </a:rPr>
            </a:br>
            <a:r>
              <a:rPr lang="ru-RU" sz="2400" dirty="0">
                <a:latin typeface="Calibri Light" panose="020F0302020204030204" pitchFamily="34" charset="0"/>
              </a:rPr>
              <a:t> млрд.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6F419-81AC-C2C8-532B-85B78A948D25}"/>
              </a:ext>
            </a:extLst>
          </p:cNvPr>
          <p:cNvSpPr txBox="1"/>
          <p:nvPr/>
        </p:nvSpPr>
        <p:spPr>
          <a:xfrm>
            <a:off x="7804678" y="4354369"/>
            <a:ext cx="1800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libri Light" panose="020F0302020204030204" pitchFamily="34" charset="0"/>
              </a:rPr>
              <a:t>10,2</a:t>
            </a:r>
            <a:r>
              <a:rPr lang="ru-RU" sz="2400" dirty="0">
                <a:latin typeface="Calibri Light" panose="020F0302020204030204" pitchFamily="34" charset="0"/>
              </a:rPr>
              <a:t> </a:t>
            </a:r>
            <a:br>
              <a:rPr lang="en-US" sz="2400" dirty="0">
                <a:latin typeface="Calibri Light" panose="020F0302020204030204" pitchFamily="34" charset="0"/>
              </a:rPr>
            </a:br>
            <a:r>
              <a:rPr lang="ru-RU" sz="2400" dirty="0">
                <a:latin typeface="Calibri Light" panose="020F0302020204030204" pitchFamily="34" charset="0"/>
              </a:rPr>
              <a:t>млрд. руб.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FE2F8B-F860-B9D7-36ED-80070F279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23" y="5369451"/>
            <a:ext cx="3360821" cy="191681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36E2E5-59A2-2977-FCF2-6B41714E94DA}"/>
              </a:ext>
            </a:extLst>
          </p:cNvPr>
          <p:cNvSpPr/>
          <p:nvPr/>
        </p:nvSpPr>
        <p:spPr>
          <a:xfrm>
            <a:off x="6125026" y="6364419"/>
            <a:ext cx="1509487" cy="364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ЖК Материк</a:t>
            </a:r>
          </a:p>
        </p:txBody>
      </p:sp>
    </p:spTree>
    <p:extLst>
      <p:ext uri="{BB962C8B-B14F-4D97-AF65-F5344CB8AC3E}">
        <p14:creationId xmlns:p14="http://schemas.microsoft.com/office/powerpoint/2010/main" val="171503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992778" y="0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13371"/>
            <a:ext cx="451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Развитие комплексных территорий в Ленинградской области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FE2F8B-F860-B9D7-36ED-80070F279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23" y="5369451"/>
            <a:ext cx="3360821" cy="191681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36E2E5-59A2-2977-FCF2-6B41714E94DA}"/>
              </a:ext>
            </a:extLst>
          </p:cNvPr>
          <p:cNvSpPr/>
          <p:nvPr/>
        </p:nvSpPr>
        <p:spPr>
          <a:xfrm>
            <a:off x="6125026" y="6364419"/>
            <a:ext cx="1509487" cy="364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ЖК Материк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2CEA88-7583-D892-B4A8-78359D9A2AD1}"/>
              </a:ext>
            </a:extLst>
          </p:cNvPr>
          <p:cNvSpPr/>
          <p:nvPr/>
        </p:nvSpPr>
        <p:spPr>
          <a:xfrm>
            <a:off x="2443921" y="1892300"/>
            <a:ext cx="7028070" cy="32766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Кроме того, в целях развития жилищного строительства и инфраструктуры Ленинградской области, Учреждением подготовлен законопроект о внесении изменений в областной закон № 45-ОЗ о наделении органов государственной власти Ленинградской области полномочиями по заключению договоров о комплексном развитии территорий.</a:t>
            </a:r>
          </a:p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Перераспределение указанных полномочий, позволит в дальнейшем развивать территории Ленинградской области и увеличить социальную привлекательность в регионе.</a:t>
            </a:r>
          </a:p>
        </p:txBody>
      </p:sp>
    </p:spTree>
    <p:extLst>
      <p:ext uri="{BB962C8B-B14F-4D97-AF65-F5344CB8AC3E}">
        <p14:creationId xmlns:p14="http://schemas.microsoft.com/office/powerpoint/2010/main" val="357871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50077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355" y="2647666"/>
            <a:ext cx="6028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+mj-lt"/>
              </a:rPr>
              <a:t>Спасибо за внимание</a:t>
            </a:r>
            <a:endParaRPr lang="ru-RU" sz="4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2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928192" y="0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8946" y="49090"/>
            <a:ext cx="7193278" cy="68228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</a:t>
            </a:r>
            <a:r>
              <a:rPr lang="ru-RU" sz="2400" b="1" kern="100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ная цель Учреждения –</a:t>
            </a:r>
          </a:p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kern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исполнение государственных полномочий в сфере защиты прав пострадавших участников долевого строительства многоквартирных домов, расположенных на территории Ленинградской области</a:t>
            </a: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endParaRPr lang="ru-RU" sz="2800" b="1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kern="1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D246B1B-AEBA-105A-A3C8-A2C6A12A9BF8}"/>
              </a:ext>
            </a:extLst>
          </p:cNvPr>
          <p:cNvSpPr/>
          <p:nvPr/>
        </p:nvSpPr>
        <p:spPr>
          <a:xfrm>
            <a:off x="2640457" y="2917145"/>
            <a:ext cx="6811767" cy="8630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учета пострадавших участников строительства многоквартирных домов, нуждающихся в поддержке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7C565C3-2F15-86CC-73A7-E91BA76B5F04}"/>
              </a:ext>
            </a:extLst>
          </p:cNvPr>
          <p:cNvSpPr/>
          <p:nvPr/>
        </p:nvSpPr>
        <p:spPr>
          <a:xfrm>
            <a:off x="2640456" y="4087685"/>
            <a:ext cx="6811767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учета недобросовестных застройщиков в порядке, установленном областным законодательством</a:t>
            </a:r>
            <a:endParaRPr lang="ru-RU" sz="2800" b="1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31A98FA-986D-E190-B2BE-DA70BEF7E0C1}"/>
              </a:ext>
            </a:extLst>
          </p:cNvPr>
          <p:cNvSpPr/>
          <p:nvPr/>
        </p:nvSpPr>
        <p:spPr>
          <a:xfrm>
            <a:off x="2640456" y="5507375"/>
            <a:ext cx="6811767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оказание предусмотренных областным законодательством мер поддержки пострадавшим участникам долевого строительства многоквартирных домов, нуждающимся в поддержке</a:t>
            </a:r>
            <a:endParaRPr lang="ru-RU" sz="2800" kern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5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0" y="-52719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2385147" y="0"/>
            <a:ext cx="753207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дополнительные расходы бюджета</a:t>
            </a:r>
            <a:r>
              <a:rPr lang="ru-RU" sz="18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Ленинградской области составят </a:t>
            </a:r>
            <a:r>
              <a:rPr lang="ru-RU" sz="1800" b="1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 млрд. руб</a:t>
            </a:r>
            <a:r>
              <a:rPr lang="ru-RU" sz="1800" ker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46"/>
          </a:p>
        </p:txBody>
      </p:sp>
      <p:sp>
        <p:nvSpPr>
          <p:cNvPr id="18" name="TextBox 17"/>
          <p:cNvSpPr txBox="1"/>
          <p:nvPr/>
        </p:nvSpPr>
        <p:spPr>
          <a:xfrm>
            <a:off x="3080372" y="202427"/>
            <a:ext cx="66962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Осуществление учета пострадавших участников долевого строительства многоквартирных домов </a:t>
            </a:r>
          </a:p>
          <a:p>
            <a:pPr algn="ctr"/>
            <a:r>
              <a:rPr lang="ru-RU" sz="2800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800" kern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4 областного закона от 27.12.2013 N 107-оз «О поддержке пострадавших участников долевого строительства многоквартирных домов, расположенных на территории Ленинградской области»)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0B2220E-DBDE-783D-440F-B39362D6192C}"/>
              </a:ext>
            </a:extLst>
          </p:cNvPr>
          <p:cNvSpPr/>
          <p:nvPr/>
        </p:nvSpPr>
        <p:spPr>
          <a:xfrm>
            <a:off x="3080372" y="3339101"/>
            <a:ext cx="3001397" cy="10343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Рассмотрены: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заявлений граждан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2F7D85C-77A7-FD3F-3364-667375E63154}"/>
              </a:ext>
            </a:extLst>
          </p:cNvPr>
          <p:cNvSpPr/>
          <p:nvPr/>
        </p:nvSpPr>
        <p:spPr>
          <a:xfrm>
            <a:off x="6328881" y="3339102"/>
            <a:ext cx="3140091" cy="10343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– 35 граждан</a:t>
            </a:r>
            <a:endParaRPr lang="ru-RU" b="1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56CB995-6775-521E-1042-DF672CFC4248}"/>
              </a:ext>
            </a:extLst>
          </p:cNvPr>
          <p:cNvSpPr/>
          <p:nvPr/>
        </p:nvSpPr>
        <p:spPr>
          <a:xfrm>
            <a:off x="4747845" y="5065160"/>
            <a:ext cx="3390472" cy="117499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+mj-lt"/>
              </a:rPr>
              <a:t>всего:</a:t>
            </a:r>
            <a:br>
              <a:rPr lang="ru-RU" sz="3200" b="1" dirty="0">
                <a:solidFill>
                  <a:schemeClr val="tx1"/>
                </a:solidFill>
                <a:latin typeface="+mj-lt"/>
              </a:rPr>
            </a:br>
            <a:r>
              <a:rPr lang="ru-RU" sz="3200" b="1" dirty="0">
                <a:solidFill>
                  <a:schemeClr val="tx1"/>
                </a:solidFill>
                <a:latin typeface="+mj-lt"/>
              </a:rPr>
              <a:t>2 664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73870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3725333" y="0"/>
            <a:ext cx="618066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8" name="TextBox 17"/>
          <p:cNvSpPr txBox="1"/>
          <p:nvPr/>
        </p:nvSpPr>
        <p:spPr>
          <a:xfrm>
            <a:off x="4150761" y="423645"/>
            <a:ext cx="5352054" cy="176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учета недобросовестных застройщиков в порядке, установленном областным законодательством</a:t>
            </a:r>
            <a:endParaRPr lang="ru-RU" sz="3600" b="1" kern="1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7473108-3B00-15EC-2F0F-1286BA1F0CE3}"/>
              </a:ext>
            </a:extLst>
          </p:cNvPr>
          <p:cNvSpPr/>
          <p:nvPr/>
        </p:nvSpPr>
        <p:spPr>
          <a:xfrm>
            <a:off x="4550671" y="2691830"/>
            <a:ext cx="4952144" cy="1438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недобросовестных застройщиков, 2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включены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05084B-7728-86F6-C8EB-6352471BA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36" y="5450946"/>
            <a:ext cx="2840664" cy="14070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1922A9-CFC6-1C3E-3F90-F51B1959F75E}"/>
              </a:ext>
            </a:extLst>
          </p:cNvPr>
          <p:cNvSpPr/>
          <p:nvPr/>
        </p:nvSpPr>
        <p:spPr>
          <a:xfrm>
            <a:off x="6645349" y="6364419"/>
            <a:ext cx="1759688" cy="364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ЖК Щегловская усадьба</a:t>
            </a:r>
          </a:p>
        </p:txBody>
      </p:sp>
    </p:spTree>
    <p:extLst>
      <p:ext uri="{BB962C8B-B14F-4D97-AF65-F5344CB8AC3E}">
        <p14:creationId xmlns:p14="http://schemas.microsoft.com/office/powerpoint/2010/main" val="30663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888959" y="0"/>
            <a:ext cx="8017042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6"/>
          </a:p>
        </p:txBody>
      </p:sp>
      <p:sp>
        <p:nvSpPr>
          <p:cNvPr id="10" name="TextBox 9"/>
          <p:cNvSpPr txBox="1"/>
          <p:nvPr/>
        </p:nvSpPr>
        <p:spPr>
          <a:xfrm>
            <a:off x="2075380" y="2825393"/>
            <a:ext cx="7581181" cy="378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dirty="0">
                <a:latin typeface="+mj-lt"/>
              </a:rPr>
              <a:t>Учреждение обеспечивает исполнение государственной функции по определению соответствия масштабных инвестиционных проектов критериям, установленным областным законом от 11.02.2016 № 1-оз «О критериях,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земельные участки предоставляются в аренду без проведения торгов».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b="1" dirty="0">
              <a:solidFill>
                <a:schemeClr val="tx2"/>
              </a:solidFill>
              <a:latin typeface="+mj-lt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tx2"/>
                </a:solidFill>
                <a:latin typeface="+mj-lt"/>
              </a:rPr>
              <a:t>заключены 10 соглашений с инвесторами, при участии Правительства Ленинградской области о восстановлении прав граждан в отношении 15 домов, из которых 8 домов включены в единый реестр проблемных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413371"/>
            <a:ext cx="45189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привлечению внебюджетного финансирования</a:t>
            </a:r>
            <a:br>
              <a:rPr lang="ru-RU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завершения строительства проблемных объектов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570522" y="-88113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98555" y="2056310"/>
            <a:ext cx="5416620" cy="179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Заседания временных рабочих групп (штабов)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2000" dirty="0">
              <a:latin typeface="+mj-lt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2000" dirty="0">
              <a:latin typeface="+mj-lt"/>
            </a:endParaRP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20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8742" y="215196"/>
            <a:ext cx="4518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Совещания, рабочие группы, комиссии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6422E6E2-8DBD-6F61-3D3F-70B50D547950}"/>
              </a:ext>
            </a:extLst>
          </p:cNvPr>
          <p:cNvSpPr/>
          <p:nvPr/>
        </p:nvSpPr>
        <p:spPr>
          <a:xfrm>
            <a:off x="1894406" y="1682820"/>
            <a:ext cx="5586982" cy="882036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авая круглая скобка 5">
            <a:extLst>
              <a:ext uri="{FF2B5EF4-FFF2-40B4-BE49-F238E27FC236}">
                <a16:creationId xmlns:a16="http://schemas.microsoft.com/office/drawing/2014/main" id="{E567C3D3-3319-D807-B346-832F7DDA98FF}"/>
              </a:ext>
            </a:extLst>
          </p:cNvPr>
          <p:cNvSpPr/>
          <p:nvPr/>
        </p:nvSpPr>
        <p:spPr>
          <a:xfrm>
            <a:off x="1928190" y="2728709"/>
            <a:ext cx="5586984" cy="612178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93E31-8A08-3F51-2A20-1FE4EE661410}"/>
              </a:ext>
            </a:extLst>
          </p:cNvPr>
          <p:cNvSpPr txBox="1"/>
          <p:nvPr/>
        </p:nvSpPr>
        <p:spPr>
          <a:xfrm>
            <a:off x="2098555" y="2822047"/>
            <a:ext cx="2324358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Совещания</a:t>
            </a:r>
          </a:p>
        </p:txBody>
      </p:sp>
      <p:sp>
        <p:nvSpPr>
          <p:cNvPr id="8" name="Правая круглая скобка 7">
            <a:extLst>
              <a:ext uri="{FF2B5EF4-FFF2-40B4-BE49-F238E27FC236}">
                <a16:creationId xmlns:a16="http://schemas.microsoft.com/office/drawing/2014/main" id="{7F493949-A51E-5F17-A643-8C615ECD417F}"/>
              </a:ext>
            </a:extLst>
          </p:cNvPr>
          <p:cNvSpPr/>
          <p:nvPr/>
        </p:nvSpPr>
        <p:spPr>
          <a:xfrm>
            <a:off x="1908697" y="3502583"/>
            <a:ext cx="5586984" cy="1328017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4B020-070C-3E83-7F81-34FF4CA889A0}"/>
              </a:ext>
            </a:extLst>
          </p:cNvPr>
          <p:cNvSpPr txBox="1"/>
          <p:nvPr/>
        </p:nvSpPr>
        <p:spPr>
          <a:xfrm>
            <a:off x="2079061" y="3953840"/>
            <a:ext cx="541662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Ежеквартальные комиссии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0F57C6-FDE8-0495-F2F4-901462274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61" y="4955907"/>
            <a:ext cx="3529723" cy="190209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41D48DE-1441-310C-A753-7232A5B7A5AC}"/>
              </a:ext>
            </a:extLst>
          </p:cNvPr>
          <p:cNvSpPr/>
          <p:nvPr/>
        </p:nvSpPr>
        <p:spPr>
          <a:xfrm>
            <a:off x="5747656" y="6444628"/>
            <a:ext cx="1509487" cy="364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Дом в Гатчине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3B9E7A2-F632-102F-AC21-77556F3142A5}"/>
              </a:ext>
            </a:extLst>
          </p:cNvPr>
          <p:cNvSpPr/>
          <p:nvPr/>
        </p:nvSpPr>
        <p:spPr>
          <a:xfrm>
            <a:off x="7598088" y="1667194"/>
            <a:ext cx="1949645" cy="9132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Более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4F4E7FC-78F9-06DB-D770-715D0B617743}"/>
              </a:ext>
            </a:extLst>
          </p:cNvPr>
          <p:cNvSpPr/>
          <p:nvPr/>
        </p:nvSpPr>
        <p:spPr>
          <a:xfrm>
            <a:off x="7627231" y="2727929"/>
            <a:ext cx="1891358" cy="6693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Более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260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98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928191" y="-1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8586" y="2310583"/>
            <a:ext cx="541662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в рамках дел о банкротстве застройщиков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344694"/>
            <a:ext cx="4518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судебных процессах 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6422E6E2-8DBD-6F61-3D3F-70B50D547950}"/>
              </a:ext>
            </a:extLst>
          </p:cNvPr>
          <p:cNvSpPr/>
          <p:nvPr/>
        </p:nvSpPr>
        <p:spPr>
          <a:xfrm>
            <a:off x="1928192" y="1960206"/>
            <a:ext cx="5586982" cy="1199390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авая круглая скобка 5">
            <a:extLst>
              <a:ext uri="{FF2B5EF4-FFF2-40B4-BE49-F238E27FC236}">
                <a16:creationId xmlns:a16="http://schemas.microsoft.com/office/drawing/2014/main" id="{E567C3D3-3319-D807-B346-832F7DDA98FF}"/>
              </a:ext>
            </a:extLst>
          </p:cNvPr>
          <p:cNvSpPr/>
          <p:nvPr/>
        </p:nvSpPr>
        <p:spPr>
          <a:xfrm>
            <a:off x="1928190" y="3429000"/>
            <a:ext cx="5586984" cy="1091868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93E31-8A08-3F51-2A20-1FE4EE661410}"/>
              </a:ext>
            </a:extLst>
          </p:cNvPr>
          <p:cNvSpPr txBox="1"/>
          <p:nvPr/>
        </p:nvSpPr>
        <p:spPr>
          <a:xfrm>
            <a:off x="2089351" y="3762183"/>
            <a:ext cx="5264662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при рассмотрении обособленных споров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66982-2B78-0214-67F0-17BA5E0583BF}"/>
              </a:ext>
            </a:extLst>
          </p:cNvPr>
          <p:cNvSpPr txBox="1"/>
          <p:nvPr/>
        </p:nvSpPr>
        <p:spPr>
          <a:xfrm>
            <a:off x="7817879" y="1923170"/>
            <a:ext cx="1800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</a:rPr>
              <a:t>более </a:t>
            </a:r>
            <a:r>
              <a:rPr lang="ru-RU" sz="2400" b="1" dirty="0">
                <a:latin typeface="Calibri Light" panose="020F0302020204030204" pitchFamily="34" charset="0"/>
              </a:rPr>
              <a:t>110</a:t>
            </a:r>
            <a:r>
              <a:rPr lang="ru-RU" sz="2400" dirty="0">
                <a:latin typeface="Calibri Light" panose="020F0302020204030204" pitchFamily="34" charset="0"/>
              </a:rPr>
              <a:t> судебных заседаний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06F6D-001D-AAEB-4E39-8C6278CE3B2D}"/>
              </a:ext>
            </a:extLst>
          </p:cNvPr>
          <p:cNvSpPr txBox="1"/>
          <p:nvPr/>
        </p:nvSpPr>
        <p:spPr>
          <a:xfrm>
            <a:off x="7817879" y="3320539"/>
            <a:ext cx="1800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</a:rPr>
              <a:t>более </a:t>
            </a:r>
            <a:r>
              <a:rPr lang="ru-RU" sz="2400" b="1" dirty="0">
                <a:latin typeface="Calibri Light" panose="020F0302020204030204" pitchFamily="34" charset="0"/>
              </a:rPr>
              <a:t>3400 </a:t>
            </a:r>
            <a:r>
              <a:rPr lang="ru-RU" sz="2400" dirty="0">
                <a:latin typeface="Calibri Light" panose="020F0302020204030204" pitchFamily="34" charset="0"/>
              </a:rPr>
              <a:t>судебных заседаний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252ECA-F937-F12D-67F6-0D49BEA55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0" y="4714516"/>
            <a:ext cx="3026229" cy="214348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6B1B9A-AE09-3B8F-9DEF-88297FC7103A}"/>
              </a:ext>
            </a:extLst>
          </p:cNvPr>
          <p:cNvSpPr/>
          <p:nvPr/>
        </p:nvSpPr>
        <p:spPr>
          <a:xfrm>
            <a:off x="6125026" y="6364419"/>
            <a:ext cx="1509487" cy="364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ЖК Шотландия</a:t>
            </a:r>
          </a:p>
        </p:txBody>
      </p:sp>
    </p:spTree>
    <p:extLst>
      <p:ext uri="{BB962C8B-B14F-4D97-AF65-F5344CB8AC3E}">
        <p14:creationId xmlns:p14="http://schemas.microsoft.com/office/powerpoint/2010/main" val="348717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14338-5BD3-EB9A-005A-C5EF5F8960E4}"/>
              </a:ext>
            </a:extLst>
          </p:cNvPr>
          <p:cNvSpPr/>
          <p:nvPr/>
        </p:nvSpPr>
        <p:spPr>
          <a:xfrm>
            <a:off x="1928191" y="0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8586" y="2310583"/>
            <a:ext cx="5416620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Проведен личный приём более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300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>
                <a:latin typeface="+mj-lt"/>
              </a:rPr>
              <a:t>человек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413371"/>
            <a:ext cx="4518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по вопросам, относящимся к компетенции учреждения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ая круглая скобка 4">
            <a:extLst>
              <a:ext uri="{FF2B5EF4-FFF2-40B4-BE49-F238E27FC236}">
                <a16:creationId xmlns:a16="http://schemas.microsoft.com/office/drawing/2014/main" id="{6422E6E2-8DBD-6F61-3D3F-70B50D547950}"/>
              </a:ext>
            </a:extLst>
          </p:cNvPr>
          <p:cNvSpPr/>
          <p:nvPr/>
        </p:nvSpPr>
        <p:spPr>
          <a:xfrm>
            <a:off x="1928192" y="2310582"/>
            <a:ext cx="5586982" cy="564965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Правая круглая скобка 5">
            <a:extLst>
              <a:ext uri="{FF2B5EF4-FFF2-40B4-BE49-F238E27FC236}">
                <a16:creationId xmlns:a16="http://schemas.microsoft.com/office/drawing/2014/main" id="{E567C3D3-3319-D807-B346-832F7DDA98FF}"/>
              </a:ext>
            </a:extLst>
          </p:cNvPr>
          <p:cNvSpPr/>
          <p:nvPr/>
        </p:nvSpPr>
        <p:spPr>
          <a:xfrm>
            <a:off x="1922386" y="3624516"/>
            <a:ext cx="5586984" cy="564966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93E31-8A08-3F51-2A20-1FE4EE661410}"/>
              </a:ext>
            </a:extLst>
          </p:cNvPr>
          <p:cNvSpPr txBox="1"/>
          <p:nvPr/>
        </p:nvSpPr>
        <p:spPr>
          <a:xfrm>
            <a:off x="1845473" y="3739647"/>
            <a:ext cx="5264662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   Работа в социальных сетях –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1130, 1426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CE79A-3A13-BB3C-C356-0A377AD08081}"/>
              </a:ext>
            </a:extLst>
          </p:cNvPr>
          <p:cNvSpPr txBox="1"/>
          <p:nvPr/>
        </p:nvSpPr>
        <p:spPr>
          <a:xfrm>
            <a:off x="1992780" y="2967550"/>
            <a:ext cx="5416620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dirty="0">
                <a:latin typeface="+mj-lt"/>
              </a:rPr>
              <a:t>Проконсультированы более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600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dirty="0">
                <a:latin typeface="+mj-lt"/>
              </a:rPr>
              <a:t>человек</a:t>
            </a:r>
          </a:p>
        </p:txBody>
      </p:sp>
      <p:sp>
        <p:nvSpPr>
          <p:cNvPr id="9" name="Правая круглая скобка 8">
            <a:extLst>
              <a:ext uri="{FF2B5EF4-FFF2-40B4-BE49-F238E27FC236}">
                <a16:creationId xmlns:a16="http://schemas.microsoft.com/office/drawing/2014/main" id="{4C136129-DBB1-D28E-7B79-6225C264E502}"/>
              </a:ext>
            </a:extLst>
          </p:cNvPr>
          <p:cNvSpPr/>
          <p:nvPr/>
        </p:nvSpPr>
        <p:spPr>
          <a:xfrm>
            <a:off x="1922386" y="2967549"/>
            <a:ext cx="5586982" cy="564965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Правая круглая скобка 12">
            <a:extLst>
              <a:ext uri="{FF2B5EF4-FFF2-40B4-BE49-F238E27FC236}">
                <a16:creationId xmlns:a16="http://schemas.microsoft.com/office/drawing/2014/main" id="{5E51770C-CA0D-AAA3-4BA0-BDAF2BD80E45}"/>
              </a:ext>
            </a:extLst>
          </p:cNvPr>
          <p:cNvSpPr/>
          <p:nvPr/>
        </p:nvSpPr>
        <p:spPr>
          <a:xfrm>
            <a:off x="1922384" y="4301052"/>
            <a:ext cx="5586984" cy="884321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905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0A5672-DAB9-6256-C3B3-1B339FD04A63}"/>
              </a:ext>
            </a:extLst>
          </p:cNvPr>
          <p:cNvSpPr txBox="1"/>
          <p:nvPr/>
        </p:nvSpPr>
        <p:spPr>
          <a:xfrm>
            <a:off x="1992780" y="4320935"/>
            <a:ext cx="5264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Справочные и информационные материалы размещаются на сайте Учреждения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udslo.ru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BFE7A0-AAAE-03A9-7F5F-B27EBF41B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12" y="5074818"/>
            <a:ext cx="2673878" cy="200591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2FD9B5-F359-8D40-60E0-46A44F14FEB3}"/>
              </a:ext>
            </a:extLst>
          </p:cNvPr>
          <p:cNvSpPr/>
          <p:nvPr/>
        </p:nvSpPr>
        <p:spPr>
          <a:xfrm>
            <a:off x="6125026" y="6364419"/>
            <a:ext cx="1509487" cy="3649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ЖК Ювента</a:t>
            </a:r>
          </a:p>
        </p:txBody>
      </p:sp>
    </p:spTree>
    <p:extLst>
      <p:ext uri="{BB962C8B-B14F-4D97-AF65-F5344CB8AC3E}">
        <p14:creationId xmlns:p14="http://schemas.microsoft.com/office/powerpoint/2010/main" val="136678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 flipH="1">
            <a:off x="129415" y="0"/>
            <a:ext cx="4747845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A66BFCA-1BD7-B784-1545-C7F1BF494C8A}"/>
              </a:ext>
            </a:extLst>
          </p:cNvPr>
          <p:cNvSpPr/>
          <p:nvPr/>
        </p:nvSpPr>
        <p:spPr>
          <a:xfrm>
            <a:off x="1928192" y="0"/>
            <a:ext cx="7977808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7260" y="413371"/>
            <a:ext cx="459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Динамика снижения числа объектов в ЕРПО за 2023 год</a:t>
            </a:r>
          </a:p>
        </p:txBody>
      </p:sp>
      <p:pic>
        <p:nvPicPr>
          <p:cNvPr id="2" name="Picture 2" descr="Герб Ленинградской области — Википедия">
            <a:extLst>
              <a:ext uri="{FF2B5EF4-FFF2-40B4-BE49-F238E27FC236}">
                <a16:creationId xmlns:a16="http://schemas.microsoft.com/office/drawing/2014/main" id="{C38BEE8E-8845-BFA0-F8C5-6BF4272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5" y="306796"/>
            <a:ext cx="793693" cy="9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3751D5-3A29-534F-7F49-9DDEBF3CF81A}"/>
              </a:ext>
            </a:extLst>
          </p:cNvPr>
          <p:cNvSpPr/>
          <p:nvPr/>
        </p:nvSpPr>
        <p:spPr>
          <a:xfrm>
            <a:off x="4700337" y="1524000"/>
            <a:ext cx="2759242" cy="11102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</a:rPr>
              <a:t>101 объект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в ЕРПО по состоянию на 01.01.22</a:t>
            </a:r>
            <a:endParaRPr lang="ru-RU" dirty="0"/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61B0D393-EF9D-DE99-A00A-A9D7B01C0FB6}"/>
              </a:ext>
            </a:extLst>
          </p:cNvPr>
          <p:cNvCxnSpPr/>
          <p:nvPr/>
        </p:nvCxnSpPr>
        <p:spPr>
          <a:xfrm flipV="1">
            <a:off x="3416968" y="2021305"/>
            <a:ext cx="1283369" cy="1764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8BAA40F-2F48-F898-2374-4B9842515BFB}"/>
              </a:ext>
            </a:extLst>
          </p:cNvPr>
          <p:cNvSpPr/>
          <p:nvPr/>
        </p:nvSpPr>
        <p:spPr>
          <a:xfrm>
            <a:off x="1892968" y="1803284"/>
            <a:ext cx="2463717" cy="62992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  <a:r>
              <a:rPr lang="ru-RU" dirty="0"/>
              <a:t> объекта включены в 2023 году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14AEDCB-8A3F-656D-3A0B-D8DA14C5194A}"/>
              </a:ext>
            </a:extLst>
          </p:cNvPr>
          <p:cNvSpPr/>
          <p:nvPr/>
        </p:nvSpPr>
        <p:spPr>
          <a:xfrm>
            <a:off x="5381180" y="2810214"/>
            <a:ext cx="4395396" cy="473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44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объекта – введены в эксплуатацию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9D743FA-49B3-6426-C6EC-C05F61F6DE97}"/>
              </a:ext>
            </a:extLst>
          </p:cNvPr>
          <p:cNvCxnSpPr>
            <a:cxnSpLocks/>
          </p:cNvCxnSpPr>
          <p:nvPr/>
        </p:nvCxnSpPr>
        <p:spPr>
          <a:xfrm flipH="1">
            <a:off x="4997422" y="2634281"/>
            <a:ext cx="40106" cy="3445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175550EC-B9A2-4D42-3BBD-F3C6C9898979}"/>
              </a:ext>
            </a:extLst>
          </p:cNvPr>
          <p:cNvCxnSpPr>
            <a:cxnSpLocks/>
          </p:cNvCxnSpPr>
          <p:nvPr/>
        </p:nvCxnSpPr>
        <p:spPr>
          <a:xfrm>
            <a:off x="4997422" y="3689686"/>
            <a:ext cx="31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A2C32D8-C3E5-B9CC-A820-377AA8152E3F}"/>
              </a:ext>
            </a:extLst>
          </p:cNvPr>
          <p:cNvSpPr/>
          <p:nvPr/>
        </p:nvSpPr>
        <p:spPr>
          <a:xfrm>
            <a:off x="5378940" y="3453003"/>
            <a:ext cx="4397636" cy="6968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13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объектов – выплачена компенсации 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D857DA5-F828-FC93-16C6-1999A661D0F3}"/>
              </a:ext>
            </a:extLst>
          </p:cNvPr>
          <p:cNvCxnSpPr>
            <a:cxnSpLocks/>
          </p:cNvCxnSpPr>
          <p:nvPr/>
        </p:nvCxnSpPr>
        <p:spPr>
          <a:xfrm>
            <a:off x="4991047" y="4665349"/>
            <a:ext cx="355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40040C3-5504-3B85-4296-A5D6BC1505DD}"/>
              </a:ext>
            </a:extLst>
          </p:cNvPr>
          <p:cNvSpPr/>
          <p:nvPr/>
        </p:nvSpPr>
        <p:spPr>
          <a:xfrm>
            <a:off x="5382794" y="4277788"/>
            <a:ext cx="4397639" cy="8510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8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объектов – по иным основаниям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688FD051-E85D-FAFE-6544-F3E037068152}"/>
              </a:ext>
            </a:extLst>
          </p:cNvPr>
          <p:cNvSpPr/>
          <p:nvPr/>
        </p:nvSpPr>
        <p:spPr>
          <a:xfrm>
            <a:off x="5378938" y="5385619"/>
            <a:ext cx="4397641" cy="1344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11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объектов – отсутствуют требования граждан – участников долевого строительства о передаче помещений 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54F84F9-FB28-D412-EF89-2811E80F3285}"/>
              </a:ext>
            </a:extLst>
          </p:cNvPr>
          <p:cNvCxnSpPr>
            <a:cxnSpLocks/>
          </p:cNvCxnSpPr>
          <p:nvPr/>
        </p:nvCxnSpPr>
        <p:spPr>
          <a:xfrm>
            <a:off x="5037528" y="3088104"/>
            <a:ext cx="31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321AAEE0-7F02-0465-6C34-0F117DD7E145}"/>
              </a:ext>
            </a:extLst>
          </p:cNvPr>
          <p:cNvCxnSpPr>
            <a:cxnSpLocks/>
          </p:cNvCxnSpPr>
          <p:nvPr/>
        </p:nvCxnSpPr>
        <p:spPr>
          <a:xfrm>
            <a:off x="4999069" y="6052990"/>
            <a:ext cx="355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1234FAD-02C1-7384-8830-7DFA5A65179D}"/>
              </a:ext>
            </a:extLst>
          </p:cNvPr>
          <p:cNvSpPr txBox="1"/>
          <p:nvPr/>
        </p:nvSpPr>
        <p:spPr>
          <a:xfrm>
            <a:off x="2006822" y="3829995"/>
            <a:ext cx="2646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01.01.2024 в ЕРПО  -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2354905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1112</TotalTime>
  <Words>605</Words>
  <Application>Microsoft Office PowerPoint</Application>
  <PresentationFormat>Лист A4 (210x297 мм)</PresentationFormat>
  <Paragraphs>82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Макрицкая</dc:creator>
  <cp:lastModifiedBy>LO GKU</cp:lastModifiedBy>
  <cp:revision>79</cp:revision>
  <cp:lastPrinted>2017-05-24T14:41:10Z</cp:lastPrinted>
  <dcterms:created xsi:type="dcterms:W3CDTF">2017-05-24T07:31:41Z</dcterms:created>
  <dcterms:modified xsi:type="dcterms:W3CDTF">2024-02-19T20:02:11Z</dcterms:modified>
</cp:coreProperties>
</file>