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64" r:id="rId7"/>
    <p:sldId id="274" r:id="rId8"/>
    <p:sldId id="275" r:id="rId9"/>
    <p:sldId id="268" r:id="rId10"/>
    <p:sldId id="269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1186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46D25-C372-477A-A67F-78E54ECF07FD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67D4CD2-0603-4B11-B614-91D2DC04423E}">
      <dgm:prSet phldrT="[Текст]" custT="1"/>
      <dgm:spPr/>
      <dgm:t>
        <a:bodyPr/>
        <a:lstStyle/>
        <a:p>
          <a:r>
            <a:rPr lang="ru-RU" sz="2400" b="1" dirty="0" smtClean="0"/>
            <a:t>83 </a:t>
          </a:r>
          <a:r>
            <a:rPr lang="ru-RU" sz="1500" dirty="0" smtClean="0"/>
            <a:t>застройщика</a:t>
          </a:r>
          <a:endParaRPr lang="ru-RU" sz="1500" dirty="0"/>
        </a:p>
      </dgm:t>
    </dgm:pt>
    <dgm:pt modelId="{CBDCD1C1-15A4-4910-936F-9C372EDD0A78}" type="parTrans" cxnId="{47175E25-C47C-45BE-873C-ACBC35EE0433}">
      <dgm:prSet/>
      <dgm:spPr/>
      <dgm:t>
        <a:bodyPr/>
        <a:lstStyle/>
        <a:p>
          <a:endParaRPr lang="ru-RU"/>
        </a:p>
      </dgm:t>
    </dgm:pt>
    <dgm:pt modelId="{4DC3B486-FF1A-4AD3-B10A-4DFDBAC53D71}" type="sibTrans" cxnId="{47175E25-C47C-45BE-873C-ACBC35EE0433}">
      <dgm:prSet/>
      <dgm:spPr/>
      <dgm:t>
        <a:bodyPr/>
        <a:lstStyle/>
        <a:p>
          <a:endParaRPr lang="ru-RU"/>
        </a:p>
      </dgm:t>
    </dgm:pt>
    <dgm:pt modelId="{54F6FA99-D70E-47DB-AA73-D25AA009BAC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 использованием счетов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эскроу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endParaRPr lang="ru-RU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89D9F2-3F0F-4006-8F49-0356D502A9F2}" type="parTrans" cxnId="{CD82CFAD-D1EE-4F97-9C14-15D37DE068C7}">
      <dgm:prSet/>
      <dgm:spPr/>
      <dgm:t>
        <a:bodyPr/>
        <a:lstStyle/>
        <a:p>
          <a:endParaRPr lang="ru-RU"/>
        </a:p>
      </dgm:t>
    </dgm:pt>
    <dgm:pt modelId="{A1C946FF-0058-49E8-8D22-0E73E67D3D20}" type="sibTrans" cxnId="{CD82CFAD-D1EE-4F97-9C14-15D37DE068C7}">
      <dgm:prSet/>
      <dgm:spPr/>
      <dgm:t>
        <a:bodyPr/>
        <a:lstStyle/>
        <a:p>
          <a:endParaRPr lang="ru-RU"/>
        </a:p>
      </dgm:t>
    </dgm:pt>
    <dgm:pt modelId="{5179D8B0-230D-458A-B2EF-61FBECE27373}">
      <dgm:prSet phldrT="[Текст]" custT="1"/>
      <dgm:spPr/>
      <dgm:t>
        <a:bodyPr/>
        <a:lstStyle/>
        <a:p>
          <a:r>
            <a:rPr lang="ru-RU" sz="2400" b="1" dirty="0" smtClean="0"/>
            <a:t>18</a:t>
          </a:r>
          <a:r>
            <a:rPr lang="ru-RU" sz="1400" dirty="0" smtClean="0"/>
            <a:t> застройщиков</a:t>
          </a:r>
          <a:endParaRPr lang="ru-RU" sz="1400" dirty="0"/>
        </a:p>
      </dgm:t>
    </dgm:pt>
    <dgm:pt modelId="{32DE3AD6-609E-4524-81EB-7467482B61A8}" type="parTrans" cxnId="{5A83B416-C7C9-4C91-95FD-98C89407F787}">
      <dgm:prSet/>
      <dgm:spPr/>
      <dgm:t>
        <a:bodyPr/>
        <a:lstStyle/>
        <a:p>
          <a:endParaRPr lang="ru-RU"/>
        </a:p>
      </dgm:t>
    </dgm:pt>
    <dgm:pt modelId="{944B0A4D-0EDD-4519-BD5A-99ADE8F6AF99}" type="sibTrans" cxnId="{5A83B416-C7C9-4C91-95FD-98C89407F787}">
      <dgm:prSet/>
      <dgm:spPr/>
      <dgm:t>
        <a:bodyPr/>
        <a:lstStyle/>
        <a:p>
          <a:endParaRPr lang="ru-RU"/>
        </a:p>
      </dgm:t>
    </dgm:pt>
    <dgm:pt modelId="{F33C9595-A68F-43D1-94AE-D23F5BC89CE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без счетов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эскроу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77BF324-B44B-4F5F-9AC3-59C757C61EC6}" type="parTrans" cxnId="{9617DCCA-7DB4-4512-857B-25F392356A6D}">
      <dgm:prSet/>
      <dgm:spPr/>
      <dgm:t>
        <a:bodyPr/>
        <a:lstStyle/>
        <a:p>
          <a:endParaRPr lang="ru-RU"/>
        </a:p>
      </dgm:t>
    </dgm:pt>
    <dgm:pt modelId="{91ADD395-A758-4D2D-890F-E34975E4CF6C}" type="sibTrans" cxnId="{9617DCCA-7DB4-4512-857B-25F392356A6D}">
      <dgm:prSet/>
      <dgm:spPr/>
      <dgm:t>
        <a:bodyPr/>
        <a:lstStyle/>
        <a:p>
          <a:endParaRPr lang="ru-RU"/>
        </a:p>
      </dgm:t>
    </dgm:pt>
    <dgm:pt modelId="{2F31B86D-570B-4DC2-865C-C8EC0EF90040}">
      <dgm:prSet phldrT="[Текст]" custT="1"/>
      <dgm:spPr/>
      <dgm:t>
        <a:bodyPr/>
        <a:lstStyle/>
        <a:p>
          <a:r>
            <a:rPr lang="ru-RU" sz="2400" b="1" dirty="0" smtClean="0"/>
            <a:t>2</a:t>
          </a:r>
          <a:r>
            <a:rPr lang="ru-RU" sz="1400" dirty="0" smtClean="0"/>
            <a:t> застройщика</a:t>
          </a:r>
          <a:endParaRPr lang="ru-RU" sz="1400" dirty="0"/>
        </a:p>
      </dgm:t>
    </dgm:pt>
    <dgm:pt modelId="{C227D5D4-ECAB-4BFE-AA80-982A5ABAA7C7}" type="parTrans" cxnId="{AE74AB13-8995-4246-A260-6DD49201169B}">
      <dgm:prSet/>
      <dgm:spPr/>
      <dgm:t>
        <a:bodyPr/>
        <a:lstStyle/>
        <a:p>
          <a:endParaRPr lang="ru-RU"/>
        </a:p>
      </dgm:t>
    </dgm:pt>
    <dgm:pt modelId="{38A0A5DF-89AC-48A9-97B7-CCC2EB0F012A}" type="sibTrans" cxnId="{AE74AB13-8995-4246-A260-6DD49201169B}">
      <dgm:prSet/>
      <dgm:spPr/>
      <dgm:t>
        <a:bodyPr/>
        <a:lstStyle/>
        <a:p>
          <a:endParaRPr lang="ru-RU"/>
        </a:p>
      </dgm:t>
    </dgm:pt>
    <dgm:pt modelId="{D3AB7001-2409-49C0-A923-54C2CAF723A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 строительство 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5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паркингов в рамках Федерального закона от 30.12.2004 № 214-ФЗ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70A982-9AE5-4FC9-B08B-4A19F07F12A7}" type="parTrans" cxnId="{87070D24-2C1E-4D62-909A-478BCA53F0DE}">
      <dgm:prSet/>
      <dgm:spPr/>
      <dgm:t>
        <a:bodyPr/>
        <a:lstStyle/>
        <a:p>
          <a:endParaRPr lang="ru-RU"/>
        </a:p>
      </dgm:t>
    </dgm:pt>
    <dgm:pt modelId="{3E54F1EF-E3CD-4D13-A04F-20E7EEEB0AF0}" type="sibTrans" cxnId="{87070D24-2C1E-4D62-909A-478BCA53F0DE}">
      <dgm:prSet/>
      <dgm:spPr/>
      <dgm:t>
        <a:bodyPr/>
        <a:lstStyle/>
        <a:p>
          <a:endParaRPr lang="ru-RU"/>
        </a:p>
      </dgm:t>
    </dgm:pt>
    <dgm:pt modelId="{60A9DDCD-80ED-4CF4-9E16-8C508C9FFC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38 МКД,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86B6CA40-E185-4E94-B7CB-9F9DDBEDAF75}" type="parTrans" cxnId="{645B345F-911F-47DA-BF49-09013512A8FC}">
      <dgm:prSet/>
      <dgm:spPr/>
      <dgm:t>
        <a:bodyPr/>
        <a:lstStyle/>
        <a:p>
          <a:endParaRPr lang="ru-RU"/>
        </a:p>
      </dgm:t>
    </dgm:pt>
    <dgm:pt modelId="{9BB90FF0-FCE8-4A79-A0E3-F206771B420E}" type="sibTrans" cxnId="{645B345F-911F-47DA-BF49-09013512A8FC}">
      <dgm:prSet/>
      <dgm:spPr/>
      <dgm:t>
        <a:bodyPr/>
        <a:lstStyle/>
        <a:p>
          <a:endParaRPr lang="ru-RU"/>
        </a:p>
      </dgm:t>
    </dgm:pt>
    <dgm:pt modelId="{E6290D1F-D136-471C-B578-7CDCD0E7DA4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жилая площадь 250 тыс. кв. м,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DF9BCD3-B027-422E-A506-DB376EC133C1}" type="parTrans" cxnId="{0EFE96DB-495C-4CF6-8FA6-F05722D0B5B3}">
      <dgm:prSet/>
      <dgm:spPr/>
      <dgm:t>
        <a:bodyPr/>
        <a:lstStyle/>
        <a:p>
          <a:endParaRPr lang="ru-RU"/>
        </a:p>
      </dgm:t>
    </dgm:pt>
    <dgm:pt modelId="{9FD5BE12-F376-48C6-9C45-109BDAA8FC8B}" type="sibTrans" cxnId="{0EFE96DB-495C-4CF6-8FA6-F05722D0B5B3}">
      <dgm:prSet/>
      <dgm:spPr/>
      <dgm:t>
        <a:bodyPr/>
        <a:lstStyle/>
        <a:p>
          <a:endParaRPr lang="ru-RU"/>
        </a:p>
      </dgm:t>
    </dgm:pt>
    <dgm:pt modelId="{EA232CA7-F9F3-49C7-A7A5-618B6CBC038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228 МКД, </a:t>
          </a:r>
          <a:endParaRPr lang="ru-RU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380F8-F96C-4C89-A7F4-1282D8E97FCA}" type="parTrans" cxnId="{D5836920-7E02-41C9-8A5B-58CBB430301E}">
      <dgm:prSet/>
      <dgm:spPr/>
      <dgm:t>
        <a:bodyPr/>
        <a:lstStyle/>
        <a:p>
          <a:endParaRPr lang="ru-RU"/>
        </a:p>
      </dgm:t>
    </dgm:pt>
    <dgm:pt modelId="{C3F5F210-BFD6-4F4B-92CE-26C04D2323D2}" type="sibTrans" cxnId="{D5836920-7E02-41C9-8A5B-58CBB430301E}">
      <dgm:prSet/>
      <dgm:spPr/>
      <dgm:t>
        <a:bodyPr/>
        <a:lstStyle/>
        <a:p>
          <a:endParaRPr lang="ru-RU"/>
        </a:p>
      </dgm:t>
    </dgm:pt>
    <dgm:pt modelId="{6E57D15E-1509-4B8A-8083-443476D7012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жилая площадь 2, 6 </a:t>
          </a:r>
          <a:r>
            <a:rPr lang="ru-RU" b="1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млн.кв.м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., 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361698A-414F-462D-B557-282983ECBE5A}" type="parTrans" cxnId="{120EA512-073B-42EC-BB24-BEC2D2682112}">
      <dgm:prSet/>
      <dgm:spPr/>
      <dgm:t>
        <a:bodyPr/>
        <a:lstStyle/>
        <a:p>
          <a:endParaRPr lang="ru-RU"/>
        </a:p>
      </dgm:t>
    </dgm:pt>
    <dgm:pt modelId="{F99E4A76-069D-4815-9591-E34A3FBBF920}" type="sibTrans" cxnId="{120EA512-073B-42EC-BB24-BEC2D2682112}">
      <dgm:prSet/>
      <dgm:spPr/>
      <dgm:t>
        <a:bodyPr/>
        <a:lstStyle/>
        <a:p>
          <a:endParaRPr lang="ru-RU"/>
        </a:p>
      </dgm:t>
    </dgm:pt>
    <dgm:pt modelId="{BD35FC0A-4881-4AF3-8323-02ABA062B188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65 тыс. квартир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43E818F-76DF-4AEC-AC40-F9F431CDFA7D}" type="parTrans" cxnId="{CC3A48AA-1570-4525-B207-6573A29FD65B}">
      <dgm:prSet/>
      <dgm:spPr/>
      <dgm:t>
        <a:bodyPr/>
        <a:lstStyle/>
        <a:p>
          <a:endParaRPr lang="ru-RU"/>
        </a:p>
      </dgm:t>
    </dgm:pt>
    <dgm:pt modelId="{DA0793C3-F5A5-4B34-8D5B-E42321CA75FF}" type="sibTrans" cxnId="{CC3A48AA-1570-4525-B207-6573A29FD65B}">
      <dgm:prSet/>
      <dgm:spPr/>
      <dgm:t>
        <a:bodyPr/>
        <a:lstStyle/>
        <a:p>
          <a:endParaRPr lang="ru-RU"/>
        </a:p>
      </dgm:t>
    </dgm:pt>
    <dgm:pt modelId="{1312886C-7A79-47EB-916C-874527DD0EF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7, 3 тыс. квартир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A29894A-FEA3-4869-BA57-292CEA18D8E1}" type="parTrans" cxnId="{8A1FE7F1-6568-41A2-BE14-B48075CF0DBE}">
      <dgm:prSet/>
      <dgm:spPr/>
      <dgm:t>
        <a:bodyPr/>
        <a:lstStyle/>
        <a:p>
          <a:endParaRPr lang="ru-RU"/>
        </a:p>
      </dgm:t>
    </dgm:pt>
    <dgm:pt modelId="{414978BF-96CF-442A-A677-C7D6D15939B7}" type="sibTrans" cxnId="{8A1FE7F1-6568-41A2-BE14-B48075CF0DBE}">
      <dgm:prSet/>
      <dgm:spPr/>
      <dgm:t>
        <a:bodyPr/>
        <a:lstStyle/>
        <a:p>
          <a:endParaRPr lang="ru-RU"/>
        </a:p>
      </dgm:t>
    </dgm:pt>
    <dgm:pt modelId="{01D87C16-B8F2-48B5-A23C-BAD0A4B7CEA6}">
      <dgm:prSet custT="1"/>
      <dgm:spPr/>
      <dgm:t>
        <a:bodyPr/>
        <a:lstStyle/>
        <a:p>
          <a:r>
            <a:rPr lang="ru-RU" sz="2400" b="1" dirty="0" smtClean="0"/>
            <a:t>2</a:t>
          </a:r>
          <a:r>
            <a:rPr lang="ru-RU" sz="1400" b="1" dirty="0" smtClean="0"/>
            <a:t> </a:t>
          </a:r>
          <a:r>
            <a:rPr lang="ru-RU" sz="1400" b="0" dirty="0" smtClean="0"/>
            <a:t>застройщика</a:t>
          </a:r>
          <a:r>
            <a:rPr lang="ru-RU" sz="2400" b="1" dirty="0" smtClean="0"/>
            <a:t> </a:t>
          </a:r>
          <a:endParaRPr lang="ru-RU" sz="2400" b="1" dirty="0"/>
        </a:p>
      </dgm:t>
    </dgm:pt>
    <dgm:pt modelId="{4A1B9C21-98CC-41D3-9D5B-82499F9B188A}" type="parTrans" cxnId="{C79A6617-D127-411E-8CFE-6E2C119CD4C6}">
      <dgm:prSet/>
      <dgm:spPr/>
      <dgm:t>
        <a:bodyPr/>
        <a:lstStyle/>
        <a:p>
          <a:endParaRPr lang="ru-RU"/>
        </a:p>
      </dgm:t>
    </dgm:pt>
    <dgm:pt modelId="{74BA81B1-5722-499C-98D6-4379FF9C1F34}" type="sibTrans" cxnId="{C79A6617-D127-411E-8CFE-6E2C119CD4C6}">
      <dgm:prSet/>
      <dgm:spPr/>
      <dgm:t>
        <a:bodyPr/>
        <a:lstStyle/>
        <a:p>
          <a:endParaRPr lang="ru-RU"/>
        </a:p>
      </dgm:t>
    </dgm:pt>
    <dgm:pt modelId="{724AE5B0-6078-43F0-A12B-D28AFB420468}">
      <dgm:prSet/>
      <dgm:spPr/>
      <dgm:t>
        <a:bodyPr/>
        <a:lstStyle/>
        <a:p>
          <a:r>
            <a:rPr lang="ru-RU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строительство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12 зданий нежилого назначения, являющихся апартаментами в рамках Федерального закона от 30.12.2004 № 214-ФЗ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4B7B14A-D04F-446A-9079-C03AC31AA36B}" type="parTrans" cxnId="{DD655D04-C214-4ED2-B78D-771825F26F81}">
      <dgm:prSet/>
      <dgm:spPr/>
      <dgm:t>
        <a:bodyPr/>
        <a:lstStyle/>
        <a:p>
          <a:endParaRPr lang="ru-RU"/>
        </a:p>
      </dgm:t>
    </dgm:pt>
    <dgm:pt modelId="{97979401-7D58-4E5F-B607-D663E2FC3790}" type="sibTrans" cxnId="{DD655D04-C214-4ED2-B78D-771825F26F81}">
      <dgm:prSet/>
      <dgm:spPr/>
      <dgm:t>
        <a:bodyPr/>
        <a:lstStyle/>
        <a:p>
          <a:endParaRPr lang="ru-RU"/>
        </a:p>
      </dgm:t>
    </dgm:pt>
    <dgm:pt modelId="{2ED45DD3-CDC6-44F9-A19C-E7B633BFF2B0}" type="pres">
      <dgm:prSet presAssocID="{FA946D25-C372-477A-A67F-78E54ECF07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252BC-77C5-43CB-983E-0FA3BD99BF02}" type="pres">
      <dgm:prSet presAssocID="{D67D4CD2-0603-4B11-B614-91D2DC04423E}" presName="composite" presStyleCnt="0"/>
      <dgm:spPr/>
    </dgm:pt>
    <dgm:pt modelId="{3B0ECB5A-240F-4A43-A772-9C32FCBDDB4F}" type="pres">
      <dgm:prSet presAssocID="{D67D4CD2-0603-4B11-B614-91D2DC04423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873D2-01B7-4D57-84BE-C1348C21156F}" type="pres">
      <dgm:prSet presAssocID="{D67D4CD2-0603-4B11-B614-91D2DC04423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ECB3E-2503-4343-B4ED-AC57E512D777}" type="pres">
      <dgm:prSet presAssocID="{4DC3B486-FF1A-4AD3-B10A-4DFDBAC53D71}" presName="space" presStyleCnt="0"/>
      <dgm:spPr/>
    </dgm:pt>
    <dgm:pt modelId="{3649BC57-7093-4219-BC77-D8A40C18DFD6}" type="pres">
      <dgm:prSet presAssocID="{5179D8B0-230D-458A-B2EF-61FBECE27373}" presName="composite" presStyleCnt="0"/>
      <dgm:spPr/>
    </dgm:pt>
    <dgm:pt modelId="{30648203-3251-41BE-8453-A389F8337F6B}" type="pres">
      <dgm:prSet presAssocID="{5179D8B0-230D-458A-B2EF-61FBECE2737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57F04-835B-40D7-A70E-33A226895A8C}" type="pres">
      <dgm:prSet presAssocID="{5179D8B0-230D-458A-B2EF-61FBECE2737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A874E-7BB7-42BB-91C7-F69A6381132B}" type="pres">
      <dgm:prSet presAssocID="{944B0A4D-0EDD-4519-BD5A-99ADE8F6AF99}" presName="space" presStyleCnt="0"/>
      <dgm:spPr/>
    </dgm:pt>
    <dgm:pt modelId="{8D18CFD5-BBA9-432C-89FC-E343BC68F0A0}" type="pres">
      <dgm:prSet presAssocID="{2F31B86D-570B-4DC2-865C-C8EC0EF90040}" presName="composite" presStyleCnt="0"/>
      <dgm:spPr/>
    </dgm:pt>
    <dgm:pt modelId="{EDDB0EA6-21F6-4CE0-9199-3278DD0ABF5B}" type="pres">
      <dgm:prSet presAssocID="{2F31B86D-570B-4DC2-865C-C8EC0EF9004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0976A-EEB9-4885-9C4A-8E4C1653A2EA}" type="pres">
      <dgm:prSet presAssocID="{2F31B86D-570B-4DC2-865C-C8EC0EF90040}" presName="desTx" presStyleLbl="alignAccFollowNode1" presStyleIdx="2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338B7-42F5-4EBC-8DE8-B7B5BD41A0F4}" type="pres">
      <dgm:prSet presAssocID="{38A0A5DF-89AC-48A9-97B7-CCC2EB0F012A}" presName="space" presStyleCnt="0"/>
      <dgm:spPr/>
    </dgm:pt>
    <dgm:pt modelId="{0A042B89-D566-47E9-A9F1-B341355AB6DB}" type="pres">
      <dgm:prSet presAssocID="{01D87C16-B8F2-48B5-A23C-BAD0A4B7CEA6}" presName="composite" presStyleCnt="0"/>
      <dgm:spPr/>
    </dgm:pt>
    <dgm:pt modelId="{E1A32977-2137-4E74-9FD9-E8B623F86C75}" type="pres">
      <dgm:prSet presAssocID="{01D87C16-B8F2-48B5-A23C-BAD0A4B7CEA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9AF6C-E1D5-4B0B-B2E3-468315AEED6B}" type="pres">
      <dgm:prSet presAssocID="{01D87C16-B8F2-48B5-A23C-BAD0A4B7CEA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B36B8-BDA6-435C-A4D2-E299055233A2}" type="presOf" srcId="{01D87C16-B8F2-48B5-A23C-BAD0A4B7CEA6}" destId="{E1A32977-2137-4E74-9FD9-E8B623F86C75}" srcOrd="0" destOrd="0" presId="urn:microsoft.com/office/officeart/2005/8/layout/hList1"/>
    <dgm:cxn modelId="{CC3A48AA-1570-4525-B207-6573A29FD65B}" srcId="{D67D4CD2-0603-4B11-B614-91D2DC04423E}" destId="{BD35FC0A-4881-4AF3-8323-02ABA062B188}" srcOrd="3" destOrd="0" parTransId="{543E818F-76DF-4AEC-AC40-F9F431CDFA7D}" sibTransId="{DA0793C3-F5A5-4B34-8D5B-E42321CA75FF}"/>
    <dgm:cxn modelId="{0EFE96DB-495C-4CF6-8FA6-F05722D0B5B3}" srcId="{5179D8B0-230D-458A-B2EF-61FBECE27373}" destId="{E6290D1F-D136-471C-B578-7CDCD0E7DA4C}" srcOrd="2" destOrd="0" parTransId="{6DF9BCD3-B027-422E-A506-DB376EC133C1}" sibTransId="{9FD5BE12-F376-48C6-9C45-109BDAA8FC8B}"/>
    <dgm:cxn modelId="{C79A6617-D127-411E-8CFE-6E2C119CD4C6}" srcId="{FA946D25-C372-477A-A67F-78E54ECF07FD}" destId="{01D87C16-B8F2-48B5-A23C-BAD0A4B7CEA6}" srcOrd="3" destOrd="0" parTransId="{4A1B9C21-98CC-41D3-9D5B-82499F9B188A}" sibTransId="{74BA81B1-5722-499C-98D6-4379FF9C1F34}"/>
    <dgm:cxn modelId="{845D85CB-E0DC-4D06-8EC8-9D5F5ECE78EA}" type="presOf" srcId="{724AE5B0-6078-43F0-A12B-D28AFB420468}" destId="{5179AF6C-E1D5-4B0B-B2E3-468315AEED6B}" srcOrd="0" destOrd="0" presId="urn:microsoft.com/office/officeart/2005/8/layout/hList1"/>
    <dgm:cxn modelId="{DD655D04-C214-4ED2-B78D-771825F26F81}" srcId="{01D87C16-B8F2-48B5-A23C-BAD0A4B7CEA6}" destId="{724AE5B0-6078-43F0-A12B-D28AFB420468}" srcOrd="0" destOrd="0" parTransId="{84B7B14A-D04F-446A-9079-C03AC31AA36B}" sibTransId="{97979401-7D58-4E5F-B607-D663E2FC3790}"/>
    <dgm:cxn modelId="{D92FC080-DC60-440A-BA95-2A743DAEABA6}" type="presOf" srcId="{2F31B86D-570B-4DC2-865C-C8EC0EF90040}" destId="{EDDB0EA6-21F6-4CE0-9199-3278DD0ABF5B}" srcOrd="0" destOrd="0" presId="urn:microsoft.com/office/officeart/2005/8/layout/hList1"/>
    <dgm:cxn modelId="{8A1FE7F1-6568-41A2-BE14-B48075CF0DBE}" srcId="{5179D8B0-230D-458A-B2EF-61FBECE27373}" destId="{1312886C-7A79-47EB-916C-874527DD0EFA}" srcOrd="3" destOrd="0" parTransId="{BA29894A-FEA3-4869-BA57-292CEA18D8E1}" sibTransId="{414978BF-96CF-442A-A677-C7D6D15939B7}"/>
    <dgm:cxn modelId="{645B345F-911F-47DA-BF49-09013512A8FC}" srcId="{5179D8B0-230D-458A-B2EF-61FBECE27373}" destId="{60A9DDCD-80ED-4CF4-9E16-8C508C9FFC2F}" srcOrd="1" destOrd="0" parTransId="{86B6CA40-E185-4E94-B7CB-9F9DDBEDAF75}" sibTransId="{9BB90FF0-FCE8-4A79-A0E3-F206771B420E}"/>
    <dgm:cxn modelId="{5A83B416-C7C9-4C91-95FD-98C89407F787}" srcId="{FA946D25-C372-477A-A67F-78E54ECF07FD}" destId="{5179D8B0-230D-458A-B2EF-61FBECE27373}" srcOrd="1" destOrd="0" parTransId="{32DE3AD6-609E-4524-81EB-7467482B61A8}" sibTransId="{944B0A4D-0EDD-4519-BD5A-99ADE8F6AF99}"/>
    <dgm:cxn modelId="{47175E25-C47C-45BE-873C-ACBC35EE0433}" srcId="{FA946D25-C372-477A-A67F-78E54ECF07FD}" destId="{D67D4CD2-0603-4B11-B614-91D2DC04423E}" srcOrd="0" destOrd="0" parTransId="{CBDCD1C1-15A4-4910-936F-9C372EDD0A78}" sibTransId="{4DC3B486-FF1A-4AD3-B10A-4DFDBAC53D71}"/>
    <dgm:cxn modelId="{120EA512-073B-42EC-BB24-BEC2D2682112}" srcId="{D67D4CD2-0603-4B11-B614-91D2DC04423E}" destId="{6E57D15E-1509-4B8A-8083-443476D7012A}" srcOrd="2" destOrd="0" parTransId="{2361698A-414F-462D-B557-282983ECBE5A}" sibTransId="{F99E4A76-069D-4815-9591-E34A3FBBF920}"/>
    <dgm:cxn modelId="{994C1E53-CEEA-4983-9B8B-FB6ACE2EB9DD}" type="presOf" srcId="{F33C9595-A68F-43D1-94AE-D23F5BC89CEF}" destId="{AEB57F04-835B-40D7-A70E-33A226895A8C}" srcOrd="0" destOrd="0" presId="urn:microsoft.com/office/officeart/2005/8/layout/hList1"/>
    <dgm:cxn modelId="{D5836920-7E02-41C9-8A5B-58CBB430301E}" srcId="{D67D4CD2-0603-4B11-B614-91D2DC04423E}" destId="{EA232CA7-F9F3-49C7-A7A5-618B6CBC0384}" srcOrd="1" destOrd="0" parTransId="{215380F8-F96C-4C89-A7F4-1282D8E97FCA}" sibTransId="{C3F5F210-BFD6-4F4B-92CE-26C04D2323D2}"/>
    <dgm:cxn modelId="{9617DCCA-7DB4-4512-857B-25F392356A6D}" srcId="{5179D8B0-230D-458A-B2EF-61FBECE27373}" destId="{F33C9595-A68F-43D1-94AE-D23F5BC89CEF}" srcOrd="0" destOrd="0" parTransId="{B77BF324-B44B-4F5F-9AC3-59C757C61EC6}" sibTransId="{91ADD395-A758-4D2D-890F-E34975E4CF6C}"/>
    <dgm:cxn modelId="{690AAFF5-8218-4036-9EF5-325CAB7D9A2F}" type="presOf" srcId="{D3AB7001-2409-49C0-A923-54C2CAF723A3}" destId="{CD90976A-EEB9-4885-9C4A-8E4C1653A2EA}" srcOrd="0" destOrd="0" presId="urn:microsoft.com/office/officeart/2005/8/layout/hList1"/>
    <dgm:cxn modelId="{CA9DFD80-2B4A-43B4-8024-903317B6043D}" type="presOf" srcId="{6E57D15E-1509-4B8A-8083-443476D7012A}" destId="{D8A873D2-01B7-4D57-84BE-C1348C21156F}" srcOrd="0" destOrd="2" presId="urn:microsoft.com/office/officeart/2005/8/layout/hList1"/>
    <dgm:cxn modelId="{32A4B0A7-4DDA-462A-942D-69ED5B7FEA05}" type="presOf" srcId="{D67D4CD2-0603-4B11-B614-91D2DC04423E}" destId="{3B0ECB5A-240F-4A43-A772-9C32FCBDDB4F}" srcOrd="0" destOrd="0" presId="urn:microsoft.com/office/officeart/2005/8/layout/hList1"/>
    <dgm:cxn modelId="{509D63C6-6021-4821-81CB-AB4F0D89B29D}" type="presOf" srcId="{1312886C-7A79-47EB-916C-874527DD0EFA}" destId="{AEB57F04-835B-40D7-A70E-33A226895A8C}" srcOrd="0" destOrd="3" presId="urn:microsoft.com/office/officeart/2005/8/layout/hList1"/>
    <dgm:cxn modelId="{CD82CFAD-D1EE-4F97-9C14-15D37DE068C7}" srcId="{D67D4CD2-0603-4B11-B614-91D2DC04423E}" destId="{54F6FA99-D70E-47DB-AA73-D25AA009BACF}" srcOrd="0" destOrd="0" parTransId="{C989D9F2-3F0F-4006-8F49-0356D502A9F2}" sibTransId="{A1C946FF-0058-49E8-8D22-0E73E67D3D20}"/>
    <dgm:cxn modelId="{C80512A3-D69A-4F1C-8F61-3537B4B8E865}" type="presOf" srcId="{54F6FA99-D70E-47DB-AA73-D25AA009BACF}" destId="{D8A873D2-01B7-4D57-84BE-C1348C21156F}" srcOrd="0" destOrd="0" presId="urn:microsoft.com/office/officeart/2005/8/layout/hList1"/>
    <dgm:cxn modelId="{30A4033E-6F80-4620-A207-F689F55D67C4}" type="presOf" srcId="{5179D8B0-230D-458A-B2EF-61FBECE27373}" destId="{30648203-3251-41BE-8453-A389F8337F6B}" srcOrd="0" destOrd="0" presId="urn:microsoft.com/office/officeart/2005/8/layout/hList1"/>
    <dgm:cxn modelId="{0FDC4993-D8CA-4C7E-886F-AE2F6A426142}" type="presOf" srcId="{E6290D1F-D136-471C-B578-7CDCD0E7DA4C}" destId="{AEB57F04-835B-40D7-A70E-33A226895A8C}" srcOrd="0" destOrd="2" presId="urn:microsoft.com/office/officeart/2005/8/layout/hList1"/>
    <dgm:cxn modelId="{53C6274D-E0B6-49FC-A245-D67FF558B406}" type="presOf" srcId="{EA232CA7-F9F3-49C7-A7A5-618B6CBC0384}" destId="{D8A873D2-01B7-4D57-84BE-C1348C21156F}" srcOrd="0" destOrd="1" presId="urn:microsoft.com/office/officeart/2005/8/layout/hList1"/>
    <dgm:cxn modelId="{AE74AB13-8995-4246-A260-6DD49201169B}" srcId="{FA946D25-C372-477A-A67F-78E54ECF07FD}" destId="{2F31B86D-570B-4DC2-865C-C8EC0EF90040}" srcOrd="2" destOrd="0" parTransId="{C227D5D4-ECAB-4BFE-AA80-982A5ABAA7C7}" sibTransId="{38A0A5DF-89AC-48A9-97B7-CCC2EB0F012A}"/>
    <dgm:cxn modelId="{1D2EA86D-0380-4132-A144-927CC503589F}" type="presOf" srcId="{BD35FC0A-4881-4AF3-8323-02ABA062B188}" destId="{D8A873D2-01B7-4D57-84BE-C1348C21156F}" srcOrd="0" destOrd="3" presId="urn:microsoft.com/office/officeart/2005/8/layout/hList1"/>
    <dgm:cxn modelId="{8AF14293-7055-47AB-9A6D-1AD6C49FC61A}" type="presOf" srcId="{60A9DDCD-80ED-4CF4-9E16-8C508C9FFC2F}" destId="{AEB57F04-835B-40D7-A70E-33A226895A8C}" srcOrd="0" destOrd="1" presId="urn:microsoft.com/office/officeart/2005/8/layout/hList1"/>
    <dgm:cxn modelId="{87070D24-2C1E-4D62-909A-478BCA53F0DE}" srcId="{2F31B86D-570B-4DC2-865C-C8EC0EF90040}" destId="{D3AB7001-2409-49C0-A923-54C2CAF723A3}" srcOrd="0" destOrd="0" parTransId="{DD70A982-9AE5-4FC9-B08B-4A19F07F12A7}" sibTransId="{3E54F1EF-E3CD-4D13-A04F-20E7EEEB0AF0}"/>
    <dgm:cxn modelId="{39288F96-FFCA-4B84-BA0C-35825B58EBA4}" type="presOf" srcId="{FA946D25-C372-477A-A67F-78E54ECF07FD}" destId="{2ED45DD3-CDC6-44F9-A19C-E7B633BFF2B0}" srcOrd="0" destOrd="0" presId="urn:microsoft.com/office/officeart/2005/8/layout/hList1"/>
    <dgm:cxn modelId="{E5524379-C35F-47BF-9ED2-1F1364752649}" type="presParOf" srcId="{2ED45DD3-CDC6-44F9-A19C-E7B633BFF2B0}" destId="{6AA252BC-77C5-43CB-983E-0FA3BD99BF02}" srcOrd="0" destOrd="0" presId="urn:microsoft.com/office/officeart/2005/8/layout/hList1"/>
    <dgm:cxn modelId="{A49FB945-4C91-4A70-971A-FCF5131D6C68}" type="presParOf" srcId="{6AA252BC-77C5-43CB-983E-0FA3BD99BF02}" destId="{3B0ECB5A-240F-4A43-A772-9C32FCBDDB4F}" srcOrd="0" destOrd="0" presId="urn:microsoft.com/office/officeart/2005/8/layout/hList1"/>
    <dgm:cxn modelId="{B329FEF2-CFD5-4871-A885-6B7F68A5B3F1}" type="presParOf" srcId="{6AA252BC-77C5-43CB-983E-0FA3BD99BF02}" destId="{D8A873D2-01B7-4D57-84BE-C1348C21156F}" srcOrd="1" destOrd="0" presId="urn:microsoft.com/office/officeart/2005/8/layout/hList1"/>
    <dgm:cxn modelId="{54035F65-D1EC-4BA0-B13C-B421657A5417}" type="presParOf" srcId="{2ED45DD3-CDC6-44F9-A19C-E7B633BFF2B0}" destId="{E75ECB3E-2503-4343-B4ED-AC57E512D777}" srcOrd="1" destOrd="0" presId="urn:microsoft.com/office/officeart/2005/8/layout/hList1"/>
    <dgm:cxn modelId="{8638A47D-2C96-499B-81B3-1EDA2C413064}" type="presParOf" srcId="{2ED45DD3-CDC6-44F9-A19C-E7B633BFF2B0}" destId="{3649BC57-7093-4219-BC77-D8A40C18DFD6}" srcOrd="2" destOrd="0" presId="urn:microsoft.com/office/officeart/2005/8/layout/hList1"/>
    <dgm:cxn modelId="{A608CBE5-3D21-41D0-9CC8-7333DCC1E389}" type="presParOf" srcId="{3649BC57-7093-4219-BC77-D8A40C18DFD6}" destId="{30648203-3251-41BE-8453-A389F8337F6B}" srcOrd="0" destOrd="0" presId="urn:microsoft.com/office/officeart/2005/8/layout/hList1"/>
    <dgm:cxn modelId="{AA5DCA88-A97B-4F74-8D8D-6EA402A3DB01}" type="presParOf" srcId="{3649BC57-7093-4219-BC77-D8A40C18DFD6}" destId="{AEB57F04-835B-40D7-A70E-33A226895A8C}" srcOrd="1" destOrd="0" presId="urn:microsoft.com/office/officeart/2005/8/layout/hList1"/>
    <dgm:cxn modelId="{AA730570-CC35-4D6B-855B-724ADAB64C6D}" type="presParOf" srcId="{2ED45DD3-CDC6-44F9-A19C-E7B633BFF2B0}" destId="{94BA874E-7BB7-42BB-91C7-F69A6381132B}" srcOrd="3" destOrd="0" presId="urn:microsoft.com/office/officeart/2005/8/layout/hList1"/>
    <dgm:cxn modelId="{213C1C9A-1346-4089-9985-C6EC3A01CFAA}" type="presParOf" srcId="{2ED45DD3-CDC6-44F9-A19C-E7B633BFF2B0}" destId="{8D18CFD5-BBA9-432C-89FC-E343BC68F0A0}" srcOrd="4" destOrd="0" presId="urn:microsoft.com/office/officeart/2005/8/layout/hList1"/>
    <dgm:cxn modelId="{48ADCD71-ED21-4D82-9E63-5C2539C4B9CF}" type="presParOf" srcId="{8D18CFD5-BBA9-432C-89FC-E343BC68F0A0}" destId="{EDDB0EA6-21F6-4CE0-9199-3278DD0ABF5B}" srcOrd="0" destOrd="0" presId="urn:microsoft.com/office/officeart/2005/8/layout/hList1"/>
    <dgm:cxn modelId="{85C2014F-CE63-48F4-936A-EE147A656F5D}" type="presParOf" srcId="{8D18CFD5-BBA9-432C-89FC-E343BC68F0A0}" destId="{CD90976A-EEB9-4885-9C4A-8E4C1653A2EA}" srcOrd="1" destOrd="0" presId="urn:microsoft.com/office/officeart/2005/8/layout/hList1"/>
    <dgm:cxn modelId="{02337841-1AF5-493E-A297-3A27B02FE819}" type="presParOf" srcId="{2ED45DD3-CDC6-44F9-A19C-E7B633BFF2B0}" destId="{36A338B7-42F5-4EBC-8DE8-B7B5BD41A0F4}" srcOrd="5" destOrd="0" presId="urn:microsoft.com/office/officeart/2005/8/layout/hList1"/>
    <dgm:cxn modelId="{77287EB2-3EEE-44EB-A0CA-3789AE3A143D}" type="presParOf" srcId="{2ED45DD3-CDC6-44F9-A19C-E7B633BFF2B0}" destId="{0A042B89-D566-47E9-A9F1-B341355AB6DB}" srcOrd="6" destOrd="0" presId="urn:microsoft.com/office/officeart/2005/8/layout/hList1"/>
    <dgm:cxn modelId="{67DAD667-907B-43FF-856C-E89398BBDF56}" type="presParOf" srcId="{0A042B89-D566-47E9-A9F1-B341355AB6DB}" destId="{E1A32977-2137-4E74-9FD9-E8B623F86C75}" srcOrd="0" destOrd="0" presId="urn:microsoft.com/office/officeart/2005/8/layout/hList1"/>
    <dgm:cxn modelId="{FE6C466B-2762-4534-82E2-A7BAFBD0EF51}" type="presParOf" srcId="{0A042B89-D566-47E9-A9F1-B341355AB6DB}" destId="{5179AF6C-E1D5-4B0B-B2E3-468315AEED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ECB5A-240F-4A43-A772-9C32FCBDDB4F}">
      <dsp:nvSpPr>
        <dsp:cNvPr id="0" name=""/>
        <dsp:cNvSpPr/>
      </dsp:nvSpPr>
      <dsp:spPr>
        <a:xfrm>
          <a:off x="2544" y="46016"/>
          <a:ext cx="1530240" cy="53714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83 </a:t>
          </a:r>
          <a:r>
            <a:rPr lang="ru-RU" sz="1500" kern="1200" dirty="0" smtClean="0"/>
            <a:t>застройщика</a:t>
          </a:r>
          <a:endParaRPr lang="ru-RU" sz="1500" kern="1200" dirty="0"/>
        </a:p>
      </dsp:txBody>
      <dsp:txXfrm>
        <a:off x="2544" y="46016"/>
        <a:ext cx="1530240" cy="537144"/>
      </dsp:txXfrm>
    </dsp:sp>
    <dsp:sp modelId="{D8A873D2-01B7-4D57-84BE-C1348C21156F}">
      <dsp:nvSpPr>
        <dsp:cNvPr id="0" name=""/>
        <dsp:cNvSpPr/>
      </dsp:nvSpPr>
      <dsp:spPr>
        <a:xfrm>
          <a:off x="2544" y="583160"/>
          <a:ext cx="1530240" cy="183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 использованием счетов </a:t>
          </a: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эскроу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228 МКД, </a:t>
          </a:r>
          <a:endParaRPr lang="ru-RU" sz="120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жилая площадь 2, 6 </a:t>
          </a: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млн.кв.м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., </a:t>
          </a:r>
          <a:endParaRPr lang="ru-RU" sz="12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65 тыс. квартир</a:t>
          </a:r>
          <a:endParaRPr lang="ru-RU" sz="12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544" y="583160"/>
        <a:ext cx="1530240" cy="1838463"/>
      </dsp:txXfrm>
    </dsp:sp>
    <dsp:sp modelId="{30648203-3251-41BE-8453-A389F8337F6B}">
      <dsp:nvSpPr>
        <dsp:cNvPr id="0" name=""/>
        <dsp:cNvSpPr/>
      </dsp:nvSpPr>
      <dsp:spPr>
        <a:xfrm>
          <a:off x="1747018" y="46016"/>
          <a:ext cx="1530240" cy="537144"/>
        </a:xfrm>
        <a:prstGeom prst="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18</a:t>
          </a:r>
          <a:r>
            <a:rPr lang="ru-RU" sz="1400" kern="1200" dirty="0" smtClean="0"/>
            <a:t> застройщиков</a:t>
          </a:r>
          <a:endParaRPr lang="ru-RU" sz="1400" kern="1200" dirty="0"/>
        </a:p>
      </dsp:txBody>
      <dsp:txXfrm>
        <a:off x="1747018" y="46016"/>
        <a:ext cx="1530240" cy="537144"/>
      </dsp:txXfrm>
    </dsp:sp>
    <dsp:sp modelId="{AEB57F04-835B-40D7-A70E-33A226895A8C}">
      <dsp:nvSpPr>
        <dsp:cNvPr id="0" name=""/>
        <dsp:cNvSpPr/>
      </dsp:nvSpPr>
      <dsp:spPr>
        <a:xfrm>
          <a:off x="1747018" y="583160"/>
          <a:ext cx="1530240" cy="183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без счетов </a:t>
          </a: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эскроу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,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38 МКД,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жилая площадь 250 тыс. кв. м,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7, 3 тыс. квартир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7018" y="583160"/>
        <a:ext cx="1530240" cy="1838463"/>
      </dsp:txXfrm>
    </dsp:sp>
    <dsp:sp modelId="{EDDB0EA6-21F6-4CE0-9199-3278DD0ABF5B}">
      <dsp:nvSpPr>
        <dsp:cNvPr id="0" name=""/>
        <dsp:cNvSpPr/>
      </dsp:nvSpPr>
      <dsp:spPr>
        <a:xfrm>
          <a:off x="3491492" y="46016"/>
          <a:ext cx="1530240" cy="537144"/>
        </a:xfrm>
        <a:prstGeom prst="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</a:t>
          </a:r>
          <a:r>
            <a:rPr lang="ru-RU" sz="1400" kern="1200" dirty="0" smtClean="0"/>
            <a:t> застройщика</a:t>
          </a:r>
          <a:endParaRPr lang="ru-RU" sz="1400" kern="1200" dirty="0"/>
        </a:p>
      </dsp:txBody>
      <dsp:txXfrm>
        <a:off x="3491492" y="46016"/>
        <a:ext cx="1530240" cy="537144"/>
      </dsp:txXfrm>
    </dsp:sp>
    <dsp:sp modelId="{CD90976A-EEB9-4885-9C4A-8E4C1653A2EA}">
      <dsp:nvSpPr>
        <dsp:cNvPr id="0" name=""/>
        <dsp:cNvSpPr/>
      </dsp:nvSpPr>
      <dsp:spPr>
        <a:xfrm>
          <a:off x="3491492" y="583160"/>
          <a:ext cx="1530240" cy="183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 строительство </a:t>
          </a:r>
          <a:r>
            <a:rPr lang="en-US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5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паркингов в рамках Федерального закона от 30.12.2004 № 214-ФЗ</a:t>
          </a:r>
          <a:endParaRPr lang="ru-RU" sz="12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491492" y="583160"/>
        <a:ext cx="1530240" cy="1838463"/>
      </dsp:txXfrm>
    </dsp:sp>
    <dsp:sp modelId="{E1A32977-2137-4E74-9FD9-E8B623F86C75}">
      <dsp:nvSpPr>
        <dsp:cNvPr id="0" name=""/>
        <dsp:cNvSpPr/>
      </dsp:nvSpPr>
      <dsp:spPr>
        <a:xfrm>
          <a:off x="5235966" y="46016"/>
          <a:ext cx="1530240" cy="537144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</a:t>
          </a:r>
          <a:r>
            <a:rPr lang="ru-RU" sz="1400" b="1" kern="1200" dirty="0" smtClean="0"/>
            <a:t> </a:t>
          </a:r>
          <a:r>
            <a:rPr lang="ru-RU" sz="1400" b="0" kern="1200" dirty="0" smtClean="0"/>
            <a:t>застройщика</a:t>
          </a:r>
          <a:r>
            <a:rPr lang="ru-RU" sz="2400" b="1" kern="1200" dirty="0" smtClean="0"/>
            <a:t> </a:t>
          </a:r>
          <a:endParaRPr lang="ru-RU" sz="2400" b="1" kern="1200" dirty="0"/>
        </a:p>
      </dsp:txBody>
      <dsp:txXfrm>
        <a:off x="5235966" y="46016"/>
        <a:ext cx="1530240" cy="537144"/>
      </dsp:txXfrm>
    </dsp:sp>
    <dsp:sp modelId="{5179AF6C-E1D5-4B0B-B2E3-468315AEED6B}">
      <dsp:nvSpPr>
        <dsp:cNvPr id="0" name=""/>
        <dsp:cNvSpPr/>
      </dsp:nvSpPr>
      <dsp:spPr>
        <a:xfrm>
          <a:off x="5235966" y="583160"/>
          <a:ext cx="1530240" cy="1838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строительство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rPr>
            <a:t>12 зданий нежилого назначения, являющихся апартаментами в рамках Федерального закона от 30.12.2004 № 214-ФЗ</a:t>
          </a:r>
          <a:endParaRPr lang="ru-RU" sz="12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235966" y="583160"/>
        <a:ext cx="1530240" cy="1838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98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27534"/>
            <a:ext cx="6228184" cy="8640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деятельности комитета государственного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строительного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и государственной экспертизы Ленинградской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29246"/>
            <a:ext cx="7992888" cy="254270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осуществления государственного контроля (надзора) в области долевого строительства многоквартирных домов и(или) иных объектов недвижимости, а также 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надзора) </a:t>
            </a:r>
            <a:r>
              <a:rPr lang="ru-RU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деятельностью жилищно-строительного кооператива, </a:t>
            </a:r>
            <a:br>
              <a:rPr lang="ru-RU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привлечением средств членов кооператива для строительства многоквартирного дома, на территории Ленинградской области </a:t>
            </a:r>
            <a:endParaRPr lang="ru-RU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2" y="339502"/>
            <a:ext cx="1319176" cy="1243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451596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Докладчик:  Пасько А.К.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55726"/>
            <a:ext cx="1696689" cy="1566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66699" y="1131590"/>
            <a:ext cx="7772400" cy="110251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80" y="971706"/>
            <a:ext cx="1237120" cy="123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15965"/>
            <a:ext cx="9062102" cy="5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75506"/>
            <a:ext cx="7056784" cy="648072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надзор)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долевого строительства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 и(или) иных объектов недвижимости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1680" y="1128601"/>
            <a:ext cx="341720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101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застройщик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131590"/>
            <a:ext cx="283957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266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99195573"/>
              </p:ext>
            </p:extLst>
          </p:nvPr>
        </p:nvGraphicFramePr>
        <p:xfrm>
          <a:off x="1187624" y="2211709"/>
          <a:ext cx="6768752" cy="246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212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goradmin.ru/files/image/14/77/94/lg!x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22" y="2961755"/>
            <a:ext cx="2152940" cy="1422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03498"/>
            <a:ext cx="7826594" cy="675075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(надзор) за деятельностью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жилищно-строительного кооператива,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привлечением средств членов кооператива для строительства многоквартирного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дома, на территории Ленинградской области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51190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27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ЖСК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9726" y="1751190"/>
            <a:ext cx="201622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71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4570" y="1430053"/>
            <a:ext cx="2387825" cy="2917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01.01.2023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45571" y="1426240"/>
            <a:ext cx="2352793" cy="291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на 31.12.2023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44008" y="1851670"/>
            <a:ext cx="151216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11 </a:t>
            </a:r>
            <a:r>
              <a:rPr lang="ru-RU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ЖСК </a:t>
            </a:r>
            <a:endParaRPr lang="ru-RU" b="1" cap="all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851670"/>
            <a:ext cx="165618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21 </a:t>
            </a:r>
            <a:r>
              <a:rPr lang="ru-RU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МКД</a:t>
            </a:r>
            <a:endParaRPr lang="ru-RU" b="1" cap="all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12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2.au.reastatic.net/800x600/c5bc0e8c1b13b9f77e544ae27757f46f491e4f3155c5e19f7100368de5ce1835/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5050"/>
            <a:ext cx="1142159" cy="856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83518"/>
            <a:ext cx="7479604" cy="90763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целях реализации риск-ориентированного подхода при осуществлении регионального государственного контроля (надзора)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области долевого строительства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многоквартирных домов и(или) иных объектов недвижимости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территории Ленинградской области по состоянию на 31.12.2023: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51190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3948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859782"/>
            <a:ext cx="7488832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осуществлении регионального государственного контроля (надзора)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деятельностью жилищно-строительного кооператива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связанной с привлечением средств членов кооператива для строительства многоквартирного дома на территории Ленинградской области по состоянию на 31.12.2023: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713679"/>
            <a:ext cx="590465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/>
              <a:t>- </a:t>
            </a:r>
            <a:r>
              <a:rPr lang="ru-RU" sz="1200" b="1" dirty="0"/>
              <a:t>86</a:t>
            </a:r>
            <a:r>
              <a:rPr lang="ru-RU" sz="1200" dirty="0"/>
              <a:t> застройщиков (</a:t>
            </a:r>
            <a:r>
              <a:rPr lang="ru-RU" sz="1200" b="1" dirty="0"/>
              <a:t>219</a:t>
            </a:r>
            <a:r>
              <a:rPr lang="ru-RU" sz="1200" dirty="0"/>
              <a:t> объектов) отнесены к категории «низкого риска»;</a:t>
            </a:r>
          </a:p>
          <a:p>
            <a:pPr algn="just"/>
            <a:r>
              <a:rPr lang="ru-RU" sz="1200" dirty="0"/>
              <a:t>- </a:t>
            </a:r>
            <a:r>
              <a:rPr lang="ru-RU" sz="1200" b="1" dirty="0"/>
              <a:t>3 </a:t>
            </a:r>
            <a:r>
              <a:rPr lang="ru-RU" sz="1200" dirty="0"/>
              <a:t>застройщика (</a:t>
            </a:r>
            <a:r>
              <a:rPr lang="ru-RU" sz="1200" b="1" dirty="0"/>
              <a:t>33</a:t>
            </a:r>
            <a:r>
              <a:rPr lang="ru-RU" sz="1200" dirty="0"/>
              <a:t> объекта) отнесены к категории «умеренного риска»;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6 </a:t>
            </a:r>
            <a:r>
              <a:rPr lang="ru-RU" sz="1200" dirty="0"/>
              <a:t>застройщиков (</a:t>
            </a:r>
            <a:r>
              <a:rPr lang="ru-RU" sz="1200" b="1" dirty="0"/>
              <a:t>20 </a:t>
            </a:r>
            <a:r>
              <a:rPr lang="ru-RU" sz="1200" dirty="0"/>
              <a:t>объектов) отнесены к категории «значительного риска»;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6</a:t>
            </a:r>
            <a:r>
              <a:rPr lang="ru-RU" sz="1200" dirty="0"/>
              <a:t> застройщиков (</a:t>
            </a:r>
            <a:r>
              <a:rPr lang="ru-RU" sz="1200" b="1" dirty="0"/>
              <a:t>14 </a:t>
            </a:r>
            <a:r>
              <a:rPr lang="ru-RU" sz="1200" dirty="0"/>
              <a:t>объектов) отнесены к категории «чрезвычайно высокого риска».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155926"/>
            <a:ext cx="590465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/>
              <a:t>- </a:t>
            </a:r>
            <a:r>
              <a:rPr lang="ru-RU" sz="1200" b="1" dirty="0"/>
              <a:t>3</a:t>
            </a:r>
            <a:r>
              <a:rPr lang="ru-RU" sz="1200" dirty="0" smtClean="0"/>
              <a:t> </a:t>
            </a:r>
            <a:r>
              <a:rPr lang="ru-RU" sz="1200" dirty="0"/>
              <a:t>жилищно-строительного кооператива </a:t>
            </a:r>
            <a:r>
              <a:rPr lang="ru-RU" sz="1200" dirty="0" smtClean="0"/>
              <a:t>(</a:t>
            </a:r>
            <a:r>
              <a:rPr lang="ru-RU" sz="1200" b="1" dirty="0"/>
              <a:t>4</a:t>
            </a:r>
            <a:r>
              <a:rPr lang="ru-RU" sz="1200" b="1" dirty="0" smtClean="0"/>
              <a:t> </a:t>
            </a:r>
            <a:r>
              <a:rPr lang="ru-RU" sz="1200" dirty="0"/>
              <a:t>объекта) отнесены к категории «низкого риска»;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6 </a:t>
            </a:r>
            <a:r>
              <a:rPr lang="ru-RU" sz="1200" dirty="0"/>
              <a:t>жилищно-строительных кооперативов (</a:t>
            </a:r>
            <a:r>
              <a:rPr lang="ru-RU" sz="1200" b="1" dirty="0"/>
              <a:t>14</a:t>
            </a:r>
            <a:r>
              <a:rPr lang="ru-RU" sz="1200" dirty="0"/>
              <a:t> объектов) отнесены к категории «чрезвычайно высокого риска».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55926"/>
            <a:ext cx="1090253" cy="81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123489" y="1419624"/>
            <a:ext cx="193166" cy="2940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123489" y="3861871"/>
            <a:ext cx="193166" cy="2940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726" y="267494"/>
            <a:ext cx="8064896" cy="70207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Проведение контрольно-надзорных и профилактических мероприятий в области долевого строительства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30"/>
            <a:ext cx="1831047" cy="168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3568" y="1799386"/>
            <a:ext cx="305027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внеплановая проверка</a:t>
            </a:r>
            <a:endParaRPr lang="ru-RU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2810"/>
            <a:ext cx="1831047" cy="168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49209" y="3741268"/>
            <a:ext cx="2886687" cy="9079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по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1 </a:t>
            </a:r>
            <a:r>
              <a:rPr lang="ru-RU" sz="10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проверке материалы переданы в правоохранительные органы для рассмотрения вопросов о возбуждении уголовных дел</a:t>
            </a:r>
            <a:endParaRPr lang="ru-RU" sz="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342675"/>
            <a:ext cx="23717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мониторинг размещения информации 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ЕИСЖС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53" y="2029852"/>
            <a:ext cx="1731981" cy="144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02259" y="2867979"/>
            <a:ext cx="33123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</a:rPr>
              <a:t>актов  </a:t>
            </a:r>
            <a:r>
              <a:rPr lang="ru-RU" sz="1050" b="1" dirty="0">
                <a:solidFill>
                  <a:schemeClr val="accent2">
                    <a:lumMod val="50000"/>
                  </a:schemeClr>
                </a:solidFill>
              </a:rPr>
              <a:t>по результатам проведения мероприятий по контролю без взаимодействия с 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</a:rPr>
              <a:t>юр</a:t>
            </a:r>
            <a:r>
              <a:rPr lang="en-US" sz="105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</a:rPr>
              <a:t>лицами 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</a:rPr>
              <a:t>в 2023 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en-US" sz="105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1799019"/>
            <a:ext cx="25202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анализ проектных деклараций с внесенными в них изменениями</a:t>
            </a: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56" y="3668730"/>
            <a:ext cx="1498175" cy="1413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781936" y="3647112"/>
            <a:ext cx="2818253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анализ ежеквартальной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отчетности застройщика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 осуществлении деятельности, связанной с привлечением денежных средств участников долевого строительства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33894" y="3684969"/>
            <a:ext cx="835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73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11365" y="4372210"/>
            <a:ext cx="2185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заключения по результатам анализа </a:t>
            </a:r>
            <a:endParaRPr lang="ru-RU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ежеквартальной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отчетности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застройщиков в 2023 году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21081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416</a:t>
            </a:r>
          </a:p>
        </p:txBody>
      </p:sp>
    </p:spTree>
    <p:extLst>
      <p:ext uri="{BB962C8B-B14F-4D97-AF65-F5344CB8AC3E}">
        <p14:creationId xmlns:p14="http://schemas.microsoft.com/office/powerpoint/2010/main" val="21599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8857"/>
            <a:ext cx="7200800" cy="86409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нарушения, выявленные в ходе контрольно-надзорных мероприятий без взаимодействия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1590"/>
            <a:ext cx="7605159" cy="80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0213"/>
            <a:ext cx="7560840" cy="74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87919"/>
            <a:ext cx="7560840" cy="86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97865"/>
            <a:ext cx="7560841" cy="1380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19693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нарушение требований п. 7 ч. 2 ст. 3.1 Федерального закона от 30.12.2004 № 214-ФЗ, бухгалтерская (финансовая) отчетность размещается с нарушением установленного срока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1949255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нарушение требований п. 8 ч. 2 ст. 3.1 Федерального закона от 30.12.2004 № 214-ФЗ фотографии строящихся объектов, отражающие ход строительства, размещаются несвоевременно.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2643758"/>
            <a:ext cx="7129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нарушение требований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. 6. ч. 1 ст. 21 Федерального закона от 30.12.2004 № 214-ФЗ нарушение сроков внесения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изменений в проектную декларацию,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касающихся сведений о финансовом результате текущего года, размерах кредиторской и дебиторской задолженности на последнюю отчетную дату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592941"/>
            <a:ext cx="7577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нарушение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Приказа Минстроя России от 12.10.2018 №656, в части предоставления отчетности застройщика с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неполным составом, а так же отсутствием справок, содержащих информацию о целях расходования денежных средств со ссылками на пункты части 1 статьи 18 Федерального закона от 30.12.2004 № 214-ФЗ, справок с указанием причин ненадлежащего исполнения обязательств при наличии неисполненных (просроченных) обязательств по договорам, некорректным расчетом нормативов финансовой устойчивости</a:t>
            </a:r>
          </a:p>
        </p:txBody>
      </p:sp>
    </p:spTree>
    <p:extLst>
      <p:ext uri="{BB962C8B-B14F-4D97-AF65-F5344CB8AC3E}">
        <p14:creationId xmlns:p14="http://schemas.microsoft.com/office/powerpoint/2010/main" val="9650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tildacdn.com/tild3334-6265-4466-b162-343239373232/vajnoe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89950"/>
            <a:ext cx="2448272" cy="21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8857"/>
            <a:ext cx="7488832" cy="86409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Причины снижения количества внеплановых проверок, проведенных комитетом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 2023 году в рамках осуществления регионального государственного контроля (надзора) в области долевого строительства</a:t>
            </a:r>
          </a:p>
        </p:txBody>
      </p:sp>
      <p:pic>
        <p:nvPicPr>
          <p:cNvPr id="6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7290"/>
            <a:ext cx="6840760" cy="80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25602"/>
            <a:ext cx="6847916" cy="1094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9026" y="1334659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усовершенствование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процедуры контрольных (надзорных)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мероприятий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за счет введения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нормативно-правового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регулирования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(248-ФЗ)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2125603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ограничения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 проведение проверок в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2023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году по основаниям, не предусмотренным пунктом 3 постановления Правительства РФ от 10.03.2022 № 336 «Об особенностях организации и осуществления государственного контроля (надзора), муниципального контроля»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664" y="3795886"/>
            <a:ext cx="8735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 целях недопущения нарушения прав и законных интересов участников долевого строительства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многоквартирных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домов, включенных в периметр потенциально проблемных объектов, учитывая невозможность проведения комитетом проверок в соответствии с п. 3 постановления Правительства РФ от 10.03.2022 № 336,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комитетом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регулярно направлялись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инициативные письма в прокуратуру Ленинградской области с просьбой об организации проверок в отношении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застройщиков.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8857"/>
            <a:ext cx="7488832" cy="86409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целях реализации Программы профилактики рисков причинения вреда (ущерба) охраняемым законом ценностям комитетом проведены следующие профилактические мероприятия: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630"/>
            <a:ext cx="914400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66032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постоянном режиме осуществляется информирование юридических лиц по вопросам соблюдения обязательных требований в области долевого строительства посредством направления разъяснительных писем, размещения информационных материалов на сайте комитета в сети «Интернет»;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подготовлено и объявлено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80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предостережений о недопустимости нарушения обязательных требований (в 2022 году выдано 52 предостережения);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проведено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35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обязательных профилактических визита (в 2022 обязательные профилактические визиты не проводились);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проведено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69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консультирований контролируемых лиц;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обеспечено размещение на официальном сайте комитета в сети «Интернет», в Едином реестре контрольных надзорных мероприятий, в ЕИСЖС информации о проведенных проверках деятельности юридических лиц, связанной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с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привлечением денежных средств участников строительства для строительства многоквартирных домов и(или) иных объектов недвижимости, а также сведений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вступивших в законную силу постановлениях контролирующего органа 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 привлечении застройщика, ‎его должностных лиц к административной ответственности за нарушение обязательных требований в области долевого строительства.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2593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b_abramova\Downloads\1616526958_64-p-fon-dlya-prezentatsii-delovo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" y="4313215"/>
            <a:ext cx="9105798" cy="78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39390"/>
            <a:ext cx="3744415" cy="648184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Задачи на 2023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год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9361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37623" y="1347614"/>
            <a:ext cx="8172836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оценка рисков возникновения новых «проблемных» объектов и осуществление превентивных мер по недопущению включения объектов в Единый реестр проблемных объектов;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снижение количества пострадавших участников долевого строительства многоквартирных жилых домов, расположенных на территории Ленинградской области;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защита прав граждан, вложивших денежные средства в долевое строительство, путем осуществления регионального государственного контроля (надзора) за деятельностью застройщиков;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продолжение работы по решению проблем участников долевого строительства, пострадавших от действий «недобросовестных» застройщиков;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повышение информированности застройщиков о требованиях законодательства в области долевого строительства, в том числе посредством проведения профилактических мероприятий;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повышение уровня ответственности застройщиков за соблюдение требований законодательства и нормативных правовых актов, регулирующих правоотношения в области долевого строительства;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использование цифровых механизмов в контрольной (надзорной) деятельности для обеспечения взаимодействия с контролируемыми лицами.</a:t>
            </a:r>
          </a:p>
        </p:txBody>
      </p:sp>
    </p:spTree>
    <p:extLst>
      <p:ext uri="{BB962C8B-B14F-4D97-AF65-F5344CB8AC3E}">
        <p14:creationId xmlns:p14="http://schemas.microsoft.com/office/powerpoint/2010/main" val="18285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966</Words>
  <Application>Microsoft Office PowerPoint</Application>
  <PresentationFormat>Экран (16:9)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ДОКЛАД о результатах деятельности комитета государственного  строительного надзора и государственной экспертизы Ленинградской области за 2023 год</vt:lpstr>
      <vt:lpstr>Контроль (надзор) в области долевого строительства  многоквартирных домов и(или) иных объектов недвижимости</vt:lpstr>
      <vt:lpstr>Контроль (надзор) за деятельностью жилищно-строительного кооператива,  связанной с привлечением средств членов кооператива для строительства многоквартирного дома, на территории Ленинградской области </vt:lpstr>
      <vt:lpstr>В целях реализации риск-ориентированного подхода при осуществлении регионального государственного контроля (надзора) в области долевого строительства многоквартирных домов и(или) иных объектов недвижимости  на территории Ленинградской области по состоянию на 31.12.2023: </vt:lpstr>
      <vt:lpstr>Проведение контрольно-надзорных и профилактических мероприятий в области долевого строительства</vt:lpstr>
      <vt:lpstr>Основные нарушения, выявленные в ходе контрольно-надзорных мероприятий без взаимодействия</vt:lpstr>
      <vt:lpstr>Причины снижения количества внеплановых проверок, проведенных комитетом  в 2023 году в рамках осуществления регионального государственного контроля (надзора) в области долевого строительства</vt:lpstr>
      <vt:lpstr>В целях реализации Программы профилактики рисков причинения вреда (ущерба) охраняемым законом ценностям комитетом проведены следующие профилактические мероприятия:</vt:lpstr>
      <vt:lpstr>Задачи на 2023 год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результатах деятельности комитета государственного  строительного надзора и государственной экспертизы Ленинградской области за 2022 год</dc:title>
  <dc:creator>Станислава Борисовна Абрамова</dc:creator>
  <cp:lastModifiedBy>Алексей Константинович Пасько</cp:lastModifiedBy>
  <cp:revision>64</cp:revision>
  <dcterms:created xsi:type="dcterms:W3CDTF">2023-02-09T14:04:02Z</dcterms:created>
  <dcterms:modified xsi:type="dcterms:W3CDTF">2024-02-19T17:31:04Z</dcterms:modified>
</cp:coreProperties>
</file>