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61" r:id="rId4"/>
    <p:sldId id="262" r:id="rId5"/>
    <p:sldId id="274" r:id="rId6"/>
    <p:sldId id="263" r:id="rId7"/>
    <p:sldId id="266" r:id="rId8"/>
    <p:sldId id="276" r:id="rId9"/>
    <p:sldId id="268" r:id="rId10"/>
    <p:sldId id="271" r:id="rId11"/>
    <p:sldId id="281" r:id="rId12"/>
    <p:sldId id="277" r:id="rId13"/>
    <p:sldId id="278" r:id="rId14"/>
    <p:sldId id="279" r:id="rId15"/>
    <p:sldId id="282" r:id="rId16"/>
    <p:sldId id="265" r:id="rId17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F3E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8" autoAdjust="0"/>
    <p:restoredTop sz="94660"/>
  </p:normalViewPr>
  <p:slideViewPr>
    <p:cSldViewPr snapToGrid="0">
      <p:cViewPr>
        <p:scale>
          <a:sx n="66" d="100"/>
          <a:sy n="66" d="100"/>
        </p:scale>
        <p:origin x="-1589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25933451866906E-2"/>
          <c:y val="2.8039969419093713E-2"/>
          <c:w val="0.9219192278384557"/>
          <c:h val="0.888860543846584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839</c:v>
                </c:pt>
                <c:pt idx="1">
                  <c:v>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B6-4664-9F98-9AB54931D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505344"/>
        <c:axId val="64627264"/>
      </c:barChart>
      <c:catAx>
        <c:axId val="5650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627264"/>
        <c:crosses val="autoZero"/>
        <c:auto val="1"/>
        <c:lblAlgn val="ctr"/>
        <c:lblOffset val="100"/>
        <c:noMultiLvlLbl val="0"/>
      </c:catAx>
      <c:valAx>
        <c:axId val="6462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0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капитального строительства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5A-498B-8824-47CA677853F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5A-498B-8824-47CA677853F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5A-498B-8824-47CA677853F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337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5A-498B-8824-47CA677853F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155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5A-498B-8824-47CA677853F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301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5A-498B-8824-47CA677853F9}"/>
                </c:ext>
              </c:extLst>
            </c:dLbl>
            <c:spPr>
              <a:no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жилищного строительства</c:v>
                </c:pt>
                <c:pt idx="1">
                  <c:v>Объекты культурно-бытового назначения</c:v>
                </c:pt>
                <c:pt idx="2">
                  <c:v>Объекты производственного и складского назначения, в том числе линейные объекты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</c:v>
                </c:pt>
                <c:pt idx="1">
                  <c:v>155</c:v>
                </c:pt>
                <c:pt idx="2">
                  <c:v>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35A-498B-8824-47CA677853F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4400713388547"/>
          <c:y val="0.30851802933538136"/>
          <c:w val="0.38255992866114519"/>
          <c:h val="0.327757526602794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капитального строительства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7A-40B8-B83A-B893561164A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7A-40B8-B83A-B893561164A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7A-40B8-B83A-B893561164AA}"/>
              </c:ext>
            </c:extLst>
          </c:dPt>
          <c:dLbls>
            <c:dLbl>
              <c:idx val="0"/>
              <c:layout>
                <c:manualLayout>
                  <c:x val="-0.12402157042540052"/>
                  <c:y val="0.1188421241497800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tx1"/>
                        </a:solidFill>
                      </a:rPr>
                      <a:t>56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7A-40B8-B83A-B893561164A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</a:t>
                    </a:r>
                    <a:endParaRPr lang="ru-RU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B7A-40B8-B83A-B893561164AA}"/>
                </c:ext>
              </c:extLst>
            </c:dLbl>
            <c:dLbl>
              <c:idx val="2"/>
              <c:layout>
                <c:manualLayout>
                  <c:x val="0.18483204566911057"/>
                  <c:y val="9.8143679692045044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50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B7A-40B8-B83A-B893561164AA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жилищного строительства</c:v>
                </c:pt>
                <c:pt idx="1">
                  <c:v>Объекты культурно-бытового назначения</c:v>
                </c:pt>
                <c:pt idx="2">
                  <c:v>Объекты производственного и складского назначения, в том числе линейные объекты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</c:v>
                </c:pt>
                <c:pt idx="1">
                  <c:v>35</c:v>
                </c:pt>
                <c:pt idx="2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7A-40B8-B83A-B893561164A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18308637619282"/>
          <c:y val="0.26989685901165161"/>
          <c:w val="0.33782786009682458"/>
          <c:h val="0.55135290311706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0.7008</cdr:x>
      <cdr:y>0.07808</cdr:y>
    </cdr:from>
    <cdr:to>
      <cdr:x>0.89742</cdr:x>
      <cdr:y>0.19997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D6D31EA8-48A9-4279-A24F-4B977CD4BF09}"/>
            </a:ext>
          </a:extLst>
        </cdr:cNvPr>
        <cdr:cNvSpPr txBox="1"/>
      </cdr:nvSpPr>
      <cdr:spPr>
        <a:xfrm xmlns:a="http://schemas.openxmlformats.org/drawingml/2006/main">
          <a:off x="5940663" y="359018"/>
          <a:ext cx="1666738" cy="560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/>
            <a:t>Итого: 141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F0C18-6CE4-4947-9654-99F88CF0175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E99F5-8BD4-4979-BB72-B2F561BF1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0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3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99F5-8BD4-4979-BB72-B2F561BF172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8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A554-CDB6-430F-8894-95334E4DD36C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0CC8-2688-40BD-B68C-F742541BBE16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5941-86C9-4DBF-8C1D-AE79CCE319D5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5A0B-2B20-482A-B49D-5EEC81684769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DBAE8-D65C-433B-BCD2-4EEF59800F88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DD42-A13A-4264-AC70-4900D6D2088C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E650-F5A3-4C38-AE4B-5E1C635415B2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1AF-36EA-41F3-A26F-E5785CF35246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EAAD-47CB-495C-B67F-B0ADEB455760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74CA-759B-418D-8B52-536FD890DD89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0E03-C093-4B61-A1AE-79A39AA5BABA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3B48-8745-4131-AF96-34E9D8099FB3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0974-B277-4DB2-B96B-D7C4D1D0E71D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87E46-02A7-45BC-BA4C-F94A5767D8CF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1A39-42FA-4E34-95B2-34750DA3D151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1B62-2807-4603-B864-CD2A1130C750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DC4D7-B692-4E81-A4DA-F4D44A56580E}" type="datetime1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 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5E9FCD0-709E-4BDA-B50A-4F1D0E05AB99}"/>
              </a:ext>
            </a:extLst>
          </p:cNvPr>
          <p:cNvSpPr/>
          <p:nvPr/>
        </p:nvSpPr>
        <p:spPr>
          <a:xfrm>
            <a:off x="1428341" y="1598982"/>
            <a:ext cx="9666514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/>
              <a:t>Доклад</a:t>
            </a:r>
          </a:p>
          <a:p>
            <a:pPr algn="ctr"/>
            <a:r>
              <a:rPr lang="ru-RU" sz="2800" dirty="0"/>
              <a:t>о результатах осуществления деятельности департамента государственного строительного надзора </a:t>
            </a:r>
          </a:p>
          <a:p>
            <a:pPr algn="ctr"/>
            <a:r>
              <a:rPr lang="ru-RU" sz="2800" dirty="0"/>
              <a:t>комитета государственного строительного надзора</a:t>
            </a:r>
          </a:p>
          <a:p>
            <a:pPr algn="ctr"/>
            <a:r>
              <a:rPr lang="ru-RU" sz="2800" dirty="0"/>
              <a:t>и государственной экспертизы Ленинградской области </a:t>
            </a:r>
          </a:p>
          <a:p>
            <a:pPr algn="ctr"/>
            <a:r>
              <a:rPr lang="ru-RU" sz="2800" dirty="0"/>
              <a:t>регионального государственного</a:t>
            </a:r>
          </a:p>
          <a:p>
            <a:pPr algn="ctr"/>
            <a:r>
              <a:rPr lang="ru-RU" sz="2800" dirty="0"/>
              <a:t> строительного надзора</a:t>
            </a:r>
          </a:p>
          <a:p>
            <a:pPr algn="ctr"/>
            <a:r>
              <a:rPr lang="ru-RU" sz="2800" dirty="0"/>
              <a:t>в 2023 году и планах работы на 2024 год</a:t>
            </a:r>
          </a:p>
          <a:p>
            <a:pPr algn="ctr"/>
            <a:endParaRPr lang="ru-RU" sz="1000" dirty="0"/>
          </a:p>
        </p:txBody>
      </p:sp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008775" y="159265"/>
            <a:ext cx="8505643" cy="365125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0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0807E6-561E-FC0E-8031-2F38312D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FC3B26F-930A-4BF3-7407-ED551B339175}"/>
              </a:ext>
            </a:extLst>
          </p:cNvPr>
          <p:cNvSpPr/>
          <p:nvPr/>
        </p:nvSpPr>
        <p:spPr>
          <a:xfrm>
            <a:off x="1656000" y="1710600"/>
            <a:ext cx="10062817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предостережений о недопустимости нарушения обязательных требований за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AB5FBCDF-A544-065C-C6FD-80C451E95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159791"/>
              </p:ext>
            </p:extLst>
          </p:nvPr>
        </p:nvGraphicFramePr>
        <p:xfrm>
          <a:off x="2471400" y="3374800"/>
          <a:ext cx="810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97812810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321466514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420958687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483368348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66624702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828229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59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8287681"/>
                  </a:ext>
                </a:extLst>
              </a:tr>
            </a:tbl>
          </a:graphicData>
        </a:graphic>
      </p:graphicFrame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194000" y="16558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0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ugi.lenobl.ru/media/news/images/2022/05/24/1200px-Coat_of_arms__EaiNFAW.png">
            <a:extLst>
              <a:ext uri="{FF2B5EF4-FFF2-40B4-BE49-F238E27FC236}">
                <a16:creationId xmlns="" xmlns:a16="http://schemas.microsoft.com/office/drawing/2014/main" id="{12C4461F-8785-4261-9A59-03A59485209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492959" y="5954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ижний колонтитул 7">
            <a:extLst>
              <a:ext uri="{FF2B5EF4-FFF2-40B4-BE49-F238E27FC236}">
                <a16:creationId xmlns="" xmlns:a16="http://schemas.microsoft.com/office/drawing/2014/main" id="{ED2DD56B-204E-44FB-A8CD-34B87C1D8FE0}"/>
              </a:ext>
            </a:extLst>
          </p:cNvPr>
          <p:cNvSpPr txBox="1">
            <a:spLocks/>
          </p:cNvSpPr>
          <p:nvPr/>
        </p:nvSpPr>
        <p:spPr>
          <a:xfrm>
            <a:off x="1635274" y="14018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ED1A3C68-4A16-4C51-B049-9DAAC10C9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05881"/>
              </p:ext>
            </p:extLst>
          </p:nvPr>
        </p:nvGraphicFramePr>
        <p:xfrm>
          <a:off x="2374900" y="2129366"/>
          <a:ext cx="8115300" cy="384048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667500">
                  <a:extLst>
                    <a:ext uri="{9D8B030D-6E8A-4147-A177-3AD203B41FA5}">
                      <a16:colId xmlns="" xmlns:a16="http://schemas.microsoft.com/office/drawing/2014/main" val="1559775749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3832171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Консультирование представителей юридических лиц по вопросам соблюдения обязательных требований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5037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Консультирование представителей юридических лиц и других лиц о порядке осуществления регионального государственного строительного надзора о порядке обжалования действий / бездействий должностных лиц комитета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3206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Профилактические визиты на основании поступивши в Комитет извещений о начале строительства, реконструкции объектов капитального строительства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294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725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93" y="1484872"/>
            <a:ext cx="7112004" cy="5373128"/>
          </a:xfrm>
          <a:prstGeom prst="rect">
            <a:avLst/>
          </a:prstGeom>
        </p:spPr>
      </p:pic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51821" y="5573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2155900" y="192208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8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59" y="725894"/>
            <a:ext cx="786452" cy="859611"/>
          </a:xfrm>
          <a:prstGeom prst="rect">
            <a:avLst/>
          </a:prstGeom>
        </p:spPr>
      </p:pic>
      <p:pic>
        <p:nvPicPr>
          <p:cNvPr id="4" name="Рисунок 3" descr="https://api.crimeaschool.ru/api/object_storage/0b476112e6404909bb6df876622d91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28666"/>
            <a:ext cx="7277100" cy="4303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ижний колонтитул 7"/>
          <p:cNvSpPr txBox="1">
            <a:spLocks/>
          </p:cNvSpPr>
          <p:nvPr/>
        </p:nvSpPr>
        <p:spPr>
          <a:xfrm>
            <a:off x="2128928" y="217608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961" y="2551112"/>
            <a:ext cx="7810500" cy="2619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61" y="1585791"/>
            <a:ext cx="2781300" cy="819150"/>
          </a:xfrm>
          <a:prstGeom prst="rect">
            <a:avLst/>
          </a:prstGeom>
        </p:spPr>
      </p:pic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51821" y="5573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146389" y="154108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5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996C7A-3573-1EAB-FAD9-6764E412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674025" y="611037"/>
            <a:ext cx="726774" cy="7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ижний колонтитул 7"/>
          <p:cNvSpPr txBox="1">
            <a:spLocks/>
          </p:cNvSpPr>
          <p:nvPr/>
        </p:nvSpPr>
        <p:spPr>
          <a:xfrm>
            <a:off x="1784591" y="144312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306531AC-A3DC-477D-B9AC-32F8D5636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964326"/>
              </p:ext>
            </p:extLst>
          </p:nvPr>
        </p:nvGraphicFramePr>
        <p:xfrm>
          <a:off x="1857511" y="2259924"/>
          <a:ext cx="8476977" cy="459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B1DDE7-5010-47A5-9500-63E889EB3F9E}"/>
              </a:ext>
            </a:extLst>
          </p:cNvPr>
          <p:cNvSpPr txBox="1"/>
          <p:nvPr/>
        </p:nvSpPr>
        <p:spPr>
          <a:xfrm>
            <a:off x="1541229" y="1428927"/>
            <a:ext cx="971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Планируемое </a:t>
            </a:r>
            <a:r>
              <a:rPr lang="ru-RU" sz="2400" b="1" dirty="0" smtClean="0"/>
              <a:t>количество </a:t>
            </a:r>
            <a:r>
              <a:rPr lang="ru-RU" sz="2400" b="1" dirty="0"/>
              <a:t>выданных з</a:t>
            </a:r>
            <a:r>
              <a:rPr lang="ru-RU" sz="2400" b="1" dirty="0" smtClean="0"/>
              <a:t>аключений </a:t>
            </a:r>
            <a:r>
              <a:rPr lang="ru-RU" sz="2400" b="1" dirty="0"/>
              <a:t>о соответствии в 2024 году</a:t>
            </a:r>
          </a:p>
        </p:txBody>
      </p:sp>
    </p:spTree>
    <p:extLst>
      <p:ext uri="{BB962C8B-B14F-4D97-AF65-F5344CB8AC3E}">
        <p14:creationId xmlns:p14="http://schemas.microsoft.com/office/powerpoint/2010/main" val="3830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836D78C-4EC2-D83A-C771-1ED9DEB4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8AA7EDA-B927-9718-6E07-F963737FF51C}"/>
              </a:ext>
            </a:extLst>
          </p:cNvPr>
          <p:cNvSpPr/>
          <p:nvPr/>
        </p:nvSpPr>
        <p:spPr>
          <a:xfrm>
            <a:off x="3173600" y="2930436"/>
            <a:ext cx="58434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88337" y="582733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ижний колонтитул 7"/>
          <p:cNvSpPr txBox="1">
            <a:spLocks/>
          </p:cNvSpPr>
          <p:nvPr/>
        </p:nvSpPr>
        <p:spPr>
          <a:xfrm>
            <a:off x="2143200" y="12457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4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008775" y="159265"/>
            <a:ext cx="8505643" cy="365125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700D376-1138-4947-99F9-69CB7BF2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98" y="1447800"/>
            <a:ext cx="7665302" cy="52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9FA3ED2-2F2A-4576-8AD6-949DCD9271F7}"/>
              </a:ext>
            </a:extLst>
          </p:cNvPr>
          <p:cNvSpPr/>
          <p:nvPr/>
        </p:nvSpPr>
        <p:spPr>
          <a:xfrm>
            <a:off x="8469311" y="2079536"/>
            <a:ext cx="19699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-5,5%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95049689"/>
              </p:ext>
            </p:extLst>
          </p:nvPr>
        </p:nvGraphicFramePr>
        <p:xfrm>
          <a:off x="2387599" y="1593138"/>
          <a:ext cx="6997701" cy="428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42860" y="36013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793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9560" y="17102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839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9171" y="5915448"/>
            <a:ext cx="8366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Количество объектов, в отношении которых осуществлялся региональный государственный строительный надзор</a:t>
            </a:r>
          </a:p>
        </p:txBody>
      </p:sp>
      <p:pic>
        <p:nvPicPr>
          <p:cNvPr id="14" name="Рисунок 13" descr="https://kugi.lenobl.ru/media/news/images/2022/05/24/1200px-Coat_of_arms__EaiNFAW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3113" y="733228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Нижний колонтитул 7"/>
          <p:cNvSpPr txBox="1">
            <a:spLocks/>
          </p:cNvSpPr>
          <p:nvPr/>
        </p:nvSpPr>
        <p:spPr>
          <a:xfrm>
            <a:off x="2269171" y="18655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0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996C7A-3573-1EAB-FAD9-6764E412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858233387"/>
              </p:ext>
            </p:extLst>
          </p:nvPr>
        </p:nvGraphicFramePr>
        <p:xfrm>
          <a:off x="2159497" y="1511519"/>
          <a:ext cx="9022853" cy="529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02500" y="22987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Всего: 793 объекта</a:t>
            </a:r>
          </a:p>
        </p:txBody>
      </p:sp>
      <p:pic>
        <p:nvPicPr>
          <p:cNvPr id="12" name="Рисунок 11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674025" y="611037"/>
            <a:ext cx="726774" cy="798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Нижний колонтитул 7"/>
          <p:cNvSpPr txBox="1">
            <a:spLocks/>
          </p:cNvSpPr>
          <p:nvPr/>
        </p:nvSpPr>
        <p:spPr>
          <a:xfrm>
            <a:off x="1784591" y="144312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484506"/>
            <a:ext cx="9139045" cy="5144894"/>
          </a:xfrm>
          <a:prstGeom prst="rect">
            <a:avLst/>
          </a:prstGeom>
        </p:spPr>
      </p:pic>
      <p:pic>
        <p:nvPicPr>
          <p:cNvPr id="4" name="Рисунок 3" descr="https://kugi.lenobl.ru/media/news/images/2022/05/24/1200px-Coat_of_arms__EaiNFA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723237" y="608133"/>
            <a:ext cx="790274" cy="8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45" y="26158"/>
            <a:ext cx="850465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B358F0-EB7D-8252-893B-BD3113464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6F3BAE8-553F-3001-8AFB-CC78BE37D218}"/>
              </a:ext>
            </a:extLst>
          </p:cNvPr>
          <p:cNvSpPr/>
          <p:nvPr/>
        </p:nvSpPr>
        <p:spPr>
          <a:xfrm>
            <a:off x="2181300" y="1824900"/>
            <a:ext cx="8820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заключений о соответствии в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6D409550-7389-DA42-01D3-7C432711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59307"/>
              </p:ext>
            </p:extLst>
          </p:nvPr>
        </p:nvGraphicFramePr>
        <p:xfrm>
          <a:off x="2601912" y="2971800"/>
          <a:ext cx="8100000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808888773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330112458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83398696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7094077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171219978"/>
                    </a:ext>
                  </a:extLst>
                </a:gridCol>
              </a:tblGrid>
              <a:tr h="9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9995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164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151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128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147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138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712541"/>
                  </a:ext>
                </a:extLst>
              </a:tr>
            </a:tbl>
          </a:graphicData>
        </a:graphic>
      </p:graphicFrame>
      <p:pic>
        <p:nvPicPr>
          <p:cNvPr id="6" name="Рисунок 5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801027" y="587890"/>
            <a:ext cx="790274" cy="8599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6D409550-7389-DA42-01D3-7C432711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33577"/>
              </p:ext>
            </p:extLst>
          </p:nvPr>
        </p:nvGraphicFramePr>
        <p:xfrm>
          <a:off x="2541301" y="5181600"/>
          <a:ext cx="8100000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808888773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330112458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83398696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7094077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171219978"/>
                    </a:ext>
                  </a:extLst>
                </a:gridCol>
              </a:tblGrid>
              <a:tr h="94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9995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90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58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712541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6F3BAE8-553F-3001-8AFB-CC78BE37D218}"/>
              </a:ext>
            </a:extLst>
          </p:cNvPr>
          <p:cNvSpPr/>
          <p:nvPr/>
        </p:nvSpPr>
        <p:spPr>
          <a:xfrm>
            <a:off x="2181300" y="4098200"/>
            <a:ext cx="8820000" cy="90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Решений об отказе в выдаче заключений о соответствии в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ижний колонтитул 7"/>
          <p:cNvSpPr txBox="1">
            <a:spLocks/>
          </p:cNvSpPr>
          <p:nvPr/>
        </p:nvSpPr>
        <p:spPr>
          <a:xfrm>
            <a:off x="2067000" y="8647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5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D0430FA-AFDB-D68D-61A7-CEEF14F7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DEE78B3-BBCF-79BE-89ED-292D5B335351}"/>
              </a:ext>
            </a:extLst>
          </p:cNvPr>
          <p:cNvSpPr/>
          <p:nvPr/>
        </p:nvSpPr>
        <p:spPr>
          <a:xfrm>
            <a:off x="2327299" y="2180500"/>
            <a:ext cx="8820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выданных актов проверок по результатам проведенных проверок за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55463A85-401C-0245-CC14-C8CA78208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524572"/>
              </p:ext>
            </p:extLst>
          </p:nvPr>
        </p:nvGraphicFramePr>
        <p:xfrm>
          <a:off x="2687299" y="3683000"/>
          <a:ext cx="8100000" cy="1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289172224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7673087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5233346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1129631007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364285208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054488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740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704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982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854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1137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2392619"/>
                  </a:ext>
                </a:extLst>
              </a:tr>
            </a:tbl>
          </a:graphicData>
        </a:graphic>
      </p:graphicFrame>
      <p:pic>
        <p:nvPicPr>
          <p:cNvPr id="5" name="Рисунок 4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2327300" y="232880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4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EFF9F2-9D5E-41D1-45FD-21B061C3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C29C20-C381-C2FE-67D1-18CAE07AF7DC}"/>
              </a:ext>
            </a:extLst>
          </p:cNvPr>
          <p:cNvSpPr/>
          <p:nvPr/>
        </p:nvSpPr>
        <p:spPr>
          <a:xfrm>
            <a:off x="1984400" y="2066200"/>
            <a:ext cx="8820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предписаний об устранении нарушений за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89FDA87E-FB2A-33CC-3939-77D46CFCA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49293"/>
              </p:ext>
            </p:extLst>
          </p:nvPr>
        </p:nvGraphicFramePr>
        <p:xfrm>
          <a:off x="2459999" y="3349400"/>
          <a:ext cx="810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3811848859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415092221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94882149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645427802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154090877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676264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268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160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601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479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753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8065282"/>
                  </a:ext>
                </a:extLst>
              </a:tr>
            </a:tbl>
          </a:graphicData>
        </a:graphic>
      </p:graphicFrame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2298757" y="250343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1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EFF9F2-9D5E-41D1-45FD-21B061C3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3B2DB71-37FD-5D37-449C-C59ABEC73C85}"/>
              </a:ext>
            </a:extLst>
          </p:cNvPr>
          <p:cNvSpPr/>
          <p:nvPr/>
        </p:nvSpPr>
        <p:spPr>
          <a:xfrm>
            <a:off x="2162200" y="2154550"/>
            <a:ext cx="8820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уведомлений о выявлении самовольных построек</a:t>
            </a:r>
            <a:r>
              <a:rPr lang="ru-RU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за период с 2019 по 2023 гг.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ADD9F165-A518-0C6D-33F8-A8A838A87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117777"/>
              </p:ext>
            </p:extLst>
          </p:nvPr>
        </p:nvGraphicFramePr>
        <p:xfrm>
          <a:off x="2447298" y="3679050"/>
          <a:ext cx="810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="" xmlns:a16="http://schemas.microsoft.com/office/drawing/2014/main" val="2196409524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4045420130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811130136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301419426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85595138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2023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2022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2021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2020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2019 год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615484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9972904"/>
                  </a:ext>
                </a:extLst>
              </a:tr>
            </a:tbl>
          </a:graphicData>
        </a:graphic>
      </p:graphicFrame>
      <p:pic>
        <p:nvPicPr>
          <p:cNvPr id="7" name="Рисунок 6" descr="https://kugi.lenobl.ru/media/news/images/2022/05/24/1200px-Coat_of_arms__EaiNFA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20066" r="29322" b="15930"/>
          <a:stretch/>
        </p:blipFill>
        <p:spPr bwMode="auto">
          <a:xfrm>
            <a:off x="5947025" y="690700"/>
            <a:ext cx="790274" cy="859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2162200" y="178835"/>
            <a:ext cx="8505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  <a:r>
              <a:rPr lang="ru-RU" sz="1400" dirty="0"/>
              <a:t>Комитет  государственного строительного надзора и государственной экспертизы Ленинградской области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0695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372</TotalTime>
  <Words>459</Words>
  <Application>Microsoft Office PowerPoint</Application>
  <PresentationFormat>Произвольный</PresentationFormat>
  <Paragraphs>112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Вдовина Ирина Константиновна</dc:creator>
  <cp:lastModifiedBy>Пользователь Windows</cp:lastModifiedBy>
  <cp:revision>34</cp:revision>
  <cp:lastPrinted>2023-11-30T05:20:54Z</cp:lastPrinted>
  <dcterms:created xsi:type="dcterms:W3CDTF">2023-11-21T08:46:17Z</dcterms:created>
  <dcterms:modified xsi:type="dcterms:W3CDTF">2024-02-19T09:19:12Z</dcterms:modified>
</cp:coreProperties>
</file>