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16"/>
  </p:notesMasterIdLst>
  <p:sldIdLst>
    <p:sldId id="263" r:id="rId2"/>
    <p:sldId id="269" r:id="rId3"/>
    <p:sldId id="276" r:id="rId4"/>
    <p:sldId id="277" r:id="rId5"/>
    <p:sldId id="278" r:id="rId6"/>
    <p:sldId id="279" r:id="rId7"/>
    <p:sldId id="280" r:id="rId8"/>
    <p:sldId id="266" r:id="rId9"/>
    <p:sldId id="268" r:id="rId10"/>
    <p:sldId id="272" r:id="rId11"/>
    <p:sldId id="271" r:id="rId12"/>
    <p:sldId id="273" r:id="rId13"/>
    <p:sldId id="274" r:id="rId14"/>
    <p:sldId id="264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60423-F90C-4925-8C79-FAD8A4F8333E}" type="datetimeFigureOut">
              <a:rPr lang="ru-RU" smtClean="0"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450A3-97C7-4E1F-A02A-2E1524604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7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0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45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86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129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3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6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7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11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7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99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450A3-97C7-4E1F-A02A-2E15246049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8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6004-306D-40CA-9CB1-5EC6EDCF8979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7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DD5C-6F95-44F5-9048-9DD9745518E9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6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5452-56DA-4A8B-A54F-B12A13E30D1A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8272-9C64-44E6-BA5B-77F1057937FF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1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6E7C-1D14-478D-844B-CABCD3D094B3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63F2-0BE1-4639-9F90-EDB1C7C89ACB}" type="datetime1">
              <a:rPr lang="ru-RU" smtClean="0"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28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F073-5451-48D7-B680-676D58808072}" type="datetime1">
              <a:rPr lang="ru-RU" smtClean="0"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25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9313-57AF-4434-89DA-EF9F2448B205}" type="datetime1">
              <a:rPr lang="ru-RU" smtClean="0"/>
              <a:t>25.05.2023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8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5651-CFCB-442D-A358-E5BFD4A47BFA}" type="datetime1">
              <a:rPr lang="ru-RU" smtClean="0"/>
              <a:t>25.05.2023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10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F860-919A-4054-972E-AB23F6AB261B}" type="datetime1">
              <a:rPr lang="ru-RU" smtClean="0"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1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E4E78-65A1-4FBB-B8EC-3A698C27681E}" type="datetime1">
              <a:rPr lang="ru-RU" smtClean="0"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www.loexp.ru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2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A5CB-90A7-4F24-893B-24A917FB2251}" type="datetime1">
              <a:rPr lang="ru-RU" smtClean="0"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www.loexp.ru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FE54-499D-4D9E-BDC9-A0CA4D20E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otim.ru/news/294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nstroyrf.gov.ru/tim/xml-skhem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ogin.consultant.ru/link/?req=doc&amp;base=LAW&amp;n=4219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125" y="2494015"/>
            <a:ext cx="10059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Новое в законодательстве, регулирующем градостроительную деятельность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8214" y="5181863"/>
            <a:ext cx="9605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Ростислав Некрасов</a:t>
            </a:r>
            <a:endParaRPr lang="ru-RU" sz="2000" b="1" dirty="0"/>
          </a:p>
          <a:p>
            <a:r>
              <a:rPr lang="ru-RU" sz="2000" dirty="0" smtClean="0"/>
              <a:t>начальник юридического сектора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455" y="548680"/>
            <a:ext cx="1165355" cy="116535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62" y="595578"/>
            <a:ext cx="8519493" cy="605516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024E9A-21D9-5D6C-404B-47C2C2E8F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255814"/>
            <a:ext cx="813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I</a:t>
            </a:r>
            <a:r>
              <a:rPr lang="en-US" sz="2800" b="1" dirty="0">
                <a:solidFill>
                  <a:schemeClr val="accent4"/>
                </a:solidFill>
              </a:rPr>
              <a:t>V</a:t>
            </a:r>
            <a:r>
              <a:rPr lang="ru-RU" sz="2800" b="1" dirty="0" smtClean="0">
                <a:solidFill>
                  <a:schemeClr val="accent4"/>
                </a:solidFill>
              </a:rPr>
              <a:t>.</a:t>
            </a:r>
            <a:r>
              <a:rPr lang="en-US" sz="2800" b="1" dirty="0" smtClean="0">
                <a:solidFill>
                  <a:schemeClr val="accent4"/>
                </a:solidFill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</a:rPr>
              <a:t>Постановление </a:t>
            </a:r>
            <a:r>
              <a:rPr lang="ru-RU" sz="2800" b="1" dirty="0">
                <a:solidFill>
                  <a:schemeClr val="accent4"/>
                </a:solidFill>
              </a:rPr>
              <a:t>Правительства Российской Федерации от 15 сентября 2020 г. № 1431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373309"/>
            <a:ext cx="1076826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«Об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утверждении Правил формирования и ведения информационной модели объекта капитального строительства, состава сведений, документов и материалов, включаемых в информационную модель объекта капитального строительства и представляемых в форме электронных документов, и требований к форматам указанных электронных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документов»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с 1 марта 2023 г. - утратило силу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связи с истечением срока действия, установленного пунктом 3 ПП РФ № 1431</a:t>
            </a:r>
          </a:p>
          <a:p>
            <a:pPr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/>
              <a:t>Минстроем России подготовлен проект нового постановления взамен постановления N </a:t>
            </a:r>
            <a:r>
              <a:rPr lang="ru-RU" sz="2000" dirty="0" smtClean="0"/>
              <a:t>1431 - направлен на межведомственное согласование и рассмотрение </a:t>
            </a:r>
            <a:r>
              <a:rPr lang="ru-RU" sz="2000" dirty="0"/>
              <a:t>в заинтересованные учреждения и организации, включая НОТИМ, письмом от 9 марта 2023 г. N </a:t>
            </a:r>
            <a:r>
              <a:rPr lang="ru-RU" sz="2000" dirty="0" smtClean="0"/>
              <a:t>12275-КМ/14</a:t>
            </a:r>
          </a:p>
          <a:p>
            <a:pPr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проект нового постановления доступен по ссылке к новости на сайте НОТИМ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https://notim.ru/news/294/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algn="just"/>
            <a:endParaRPr lang="ru-RU" sz="2000" dirty="0" smtClean="0"/>
          </a:p>
          <a:p>
            <a:r>
              <a:rPr lang="ru-RU" sz="2000" b="1" dirty="0" smtClean="0"/>
              <a:t>Письмо Минстроя </a:t>
            </a:r>
            <a:r>
              <a:rPr lang="ru-RU" sz="2000" b="1" dirty="0"/>
              <a:t>России от 27.03.2023 N 16218-НП/14 </a:t>
            </a:r>
            <a:r>
              <a:rPr lang="ru-RU" sz="2000" dirty="0" smtClean="0"/>
              <a:t>«О </a:t>
            </a:r>
            <a:r>
              <a:rPr lang="ru-RU" sz="2000" dirty="0"/>
              <a:t>порядке формирования и ведения информационной модели объекта капитального строительства после 1 марта 2023 </a:t>
            </a:r>
            <a:r>
              <a:rPr lang="ru-RU" sz="2000" dirty="0" smtClean="0"/>
              <a:t>года» </a:t>
            </a:r>
            <a:endParaRPr lang="ru-RU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4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53742"/>
            <a:ext cx="813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V</a:t>
            </a:r>
            <a:r>
              <a:rPr lang="ru-RU" sz="2800" b="1" dirty="0" smtClean="0">
                <a:solidFill>
                  <a:schemeClr val="accent4"/>
                </a:solidFill>
              </a:rPr>
              <a:t>. Постановление Правительства Российской Федерации от 21 октября 2022 г. № 1884 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129607"/>
            <a:ext cx="10768263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/>
              <a:t>«О внесении изменений в постановление Правительства Российской Федерации от 31 марта 2012 г. № 272» </a:t>
            </a:r>
            <a:r>
              <a:rPr lang="ru-RU" sz="2000" b="1" dirty="0" smtClean="0"/>
              <a:t>Положение об </a:t>
            </a:r>
            <a:r>
              <a:rPr lang="ru-RU" sz="2000" b="1" dirty="0"/>
              <a:t>организации и проведении негосударственной экспертизы </a:t>
            </a:r>
            <a:r>
              <a:rPr lang="ru-RU" sz="2000" dirty="0"/>
              <a:t>проектной документации и (или) результатов инженерных изысканий</a:t>
            </a: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Вступило в силу с 1 марта 2023 г.</a:t>
            </a: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Установлен срок действия ПП РФ № 272 – по 1 марта 2029 г.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dirty="0" smtClean="0"/>
              <a:t>Изменен </a:t>
            </a:r>
            <a:r>
              <a:rPr lang="ru-RU" sz="2000" dirty="0"/>
              <a:t>порядок организации и проведении негосударственной экспертизы проектной документации и результатов инженерных </a:t>
            </a:r>
            <a:r>
              <a:rPr lang="ru-RU" sz="2000" dirty="0" smtClean="0"/>
              <a:t>изысканий, утвержденный постановлением </a:t>
            </a:r>
            <a:r>
              <a:rPr lang="ru-RU" sz="2000" dirty="0"/>
              <a:t>Правительства РФ от 31.03.2012 N </a:t>
            </a:r>
            <a:r>
              <a:rPr lang="ru-RU" sz="2000" dirty="0" smtClean="0"/>
              <a:t>272:</a:t>
            </a:r>
          </a:p>
          <a:p>
            <a:pPr indent="342900" algn="just"/>
            <a:endParaRPr lang="ru-RU" sz="8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Установлено, что документы </a:t>
            </a:r>
            <a:r>
              <a:rPr lang="ru-RU" sz="2000" dirty="0"/>
              <a:t>для проведения </a:t>
            </a:r>
            <a:r>
              <a:rPr lang="ru-RU" sz="2000" b="1" dirty="0">
                <a:solidFill>
                  <a:schemeClr val="accent4"/>
                </a:solidFill>
              </a:rPr>
              <a:t>негосударственной экспертизы представляются в соответствии с пунктом 13 Положения</a:t>
            </a:r>
            <a:r>
              <a:rPr lang="ru-RU" sz="2000" dirty="0"/>
              <a:t> об организации и проведении государственной экспертизы проектной документации и результатов инженерных </a:t>
            </a:r>
            <a:r>
              <a:rPr lang="ru-RU" sz="2000" dirty="0" smtClean="0"/>
              <a:t>изысканий</a:t>
            </a:r>
            <a:r>
              <a:rPr lang="ru-RU" sz="2000" dirty="0"/>
              <a:t>, утвержденного постановлением Правительства Российской Федерации от 5 марта 2007 г. </a:t>
            </a:r>
            <a:r>
              <a:rPr lang="ru-RU" sz="2000" dirty="0" smtClean="0"/>
              <a:t>N145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/>
              <a:t>Установлено, что процедуры проведения негосударственной экспертизы, в т.ч. </a:t>
            </a:r>
            <a:r>
              <a:rPr lang="ru-RU" sz="2000" b="1" dirty="0">
                <a:solidFill>
                  <a:schemeClr val="accent4"/>
                </a:solidFill>
              </a:rPr>
              <a:t>представление </a:t>
            </a:r>
            <a:r>
              <a:rPr lang="ru-RU" sz="2000" b="1" dirty="0" smtClean="0">
                <a:solidFill>
                  <a:schemeClr val="accent4"/>
                </a:solidFill>
              </a:rPr>
              <a:t>документов и </a:t>
            </a:r>
            <a:r>
              <a:rPr lang="ru-RU" sz="2000" b="1" dirty="0">
                <a:solidFill>
                  <a:schemeClr val="accent4"/>
                </a:solidFill>
              </a:rPr>
              <a:t>устранение замечаний в представленных документах</a:t>
            </a:r>
            <a:r>
              <a:rPr lang="ru-RU" sz="2000" dirty="0"/>
              <a:t>, осуществляются в порядке, установленном Положением </a:t>
            </a:r>
            <a:r>
              <a:rPr lang="ru-RU" sz="2000" dirty="0" smtClean="0"/>
              <a:t>№ 145</a:t>
            </a:r>
            <a:endParaRPr lang="ru-RU" sz="2000" dirty="0"/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255814"/>
            <a:ext cx="813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VI</a:t>
            </a:r>
            <a:r>
              <a:rPr lang="ru-RU" sz="2800" b="1" dirty="0" smtClean="0">
                <a:solidFill>
                  <a:schemeClr val="accent4"/>
                </a:solidFill>
              </a:rPr>
              <a:t>. Приказ </a:t>
            </a:r>
            <a:r>
              <a:rPr lang="ru-RU" sz="2800" b="1" dirty="0">
                <a:solidFill>
                  <a:schemeClr val="accent4"/>
                </a:solidFill>
              </a:rPr>
              <a:t>Минстроя России от 02.11.2022 </a:t>
            </a:r>
            <a:r>
              <a:rPr lang="ru-RU" sz="2800" b="1" dirty="0" smtClean="0">
                <a:solidFill>
                  <a:schemeClr val="accent4"/>
                </a:solidFill>
              </a:rPr>
              <a:t>N928/</a:t>
            </a:r>
            <a:r>
              <a:rPr lang="ru-RU" sz="2800" b="1" dirty="0" err="1" smtClean="0">
                <a:solidFill>
                  <a:schemeClr val="accent4"/>
                </a:solidFill>
              </a:rPr>
              <a:t>пр</a:t>
            </a:r>
            <a:r>
              <a:rPr lang="ru-RU" sz="2800" b="1" dirty="0" smtClean="0">
                <a:solidFill>
                  <a:schemeClr val="accent4"/>
                </a:solidFill>
              </a:rPr>
              <a:t> 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373309"/>
            <a:ext cx="10768263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«Об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утверждении классификатора объектов капитального строительства по их назначению и функционально-технологическим особенностям (для целей архитектурно-строительного проектирования и ведения единого государственного реестра заключений экспертизы проектной документации объектов капитального строительства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)» </a:t>
            </a:r>
          </a:p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(Зарегистрирован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в Минюсте России 20.02.2023 N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72411)</a:t>
            </a: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Вступил в силу с 3 марта 2023 г.</a:t>
            </a: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силу части 12.3 статьи 48 Градостроительного кодекса РФ сведения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об объекте капитального строительства в задании застройщика или технического заказчика на проектирование и в проектной документации подлежат указанию в соответствии с классификатором объектов капитального строительства по их назначению и функционально-технологическим особенностям (для целей архитектурно-строительного проектирования и ведения единого государственного реестра заключений экспертизы проектной документации объектов капитального строительства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), утвержденным приказом Минстроя № 928/</a:t>
            </a:r>
            <a:r>
              <a:rPr lang="ru-RU" sz="2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пр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07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297351"/>
            <a:ext cx="813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VII</a:t>
            </a:r>
            <a:r>
              <a:rPr lang="ru-RU" sz="2800" b="1" dirty="0" smtClean="0">
                <a:solidFill>
                  <a:schemeClr val="accent4"/>
                </a:solidFill>
              </a:rPr>
              <a:t>. </a:t>
            </a:r>
            <a:r>
              <a:rPr lang="en-US" sz="2800" b="1" dirty="0">
                <a:solidFill>
                  <a:schemeClr val="accent4"/>
                </a:solidFill>
              </a:rPr>
              <a:t>X</a:t>
            </a:r>
            <a:r>
              <a:rPr lang="ru-RU" sz="2800" b="1" dirty="0" err="1" smtClean="0">
                <a:solidFill>
                  <a:schemeClr val="accent4"/>
                </a:solidFill>
              </a:rPr>
              <a:t>ml</a:t>
            </a:r>
            <a:r>
              <a:rPr lang="ru-RU" sz="2800" b="1" dirty="0" smtClean="0">
                <a:solidFill>
                  <a:schemeClr val="accent4"/>
                </a:solidFill>
              </a:rPr>
              <a:t>-схема </a:t>
            </a:r>
            <a:r>
              <a:rPr lang="ru-RU" sz="2800" b="1" dirty="0">
                <a:solidFill>
                  <a:schemeClr val="accent4"/>
                </a:solidFill>
              </a:rPr>
              <a:t>Раздел №1 проектной документации «Пояснительная записка»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373309"/>
            <a:ext cx="107682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endParaRPr lang="ru-RU" sz="20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27 февраля 2023 г. </a:t>
            </a:r>
            <a:r>
              <a:rPr lang="ru-RU" sz="2000" dirty="0" smtClean="0"/>
              <a:t>на </a:t>
            </a:r>
            <a:r>
              <a:rPr lang="ru-RU" sz="2000" dirty="0"/>
              <a:t>сайте Минстроя России (</a:t>
            </a:r>
            <a:r>
              <a:rPr lang="ru-RU" sz="2000" dirty="0">
                <a:hlinkClick r:id="rId4"/>
              </a:rPr>
              <a:t>https://minstroyrf.gov.ru/tim/xml-skhemy/</a:t>
            </a:r>
            <a:r>
              <a:rPr lang="ru-RU" sz="2000" dirty="0"/>
              <a:t>) опубликована </a:t>
            </a:r>
            <a:r>
              <a:rPr lang="en-US" sz="2000" b="1" dirty="0">
                <a:solidFill>
                  <a:schemeClr val="accent4"/>
                </a:solidFill>
              </a:rPr>
              <a:t>xml</a:t>
            </a:r>
            <a:r>
              <a:rPr lang="ru-RU" sz="2000" b="1" dirty="0">
                <a:solidFill>
                  <a:schemeClr val="accent4"/>
                </a:solidFill>
              </a:rPr>
              <a:t>-схема Раздел №1 проектной документации «Пояснительная записка» </a:t>
            </a:r>
            <a:endParaRPr lang="ru-RU" sz="2000" b="1" dirty="0" smtClean="0">
              <a:solidFill>
                <a:schemeClr val="accent4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соответствии с пунктом 2 Требований (утв. приказом Минстроя России </a:t>
            </a:r>
            <a:r>
              <a:rPr lang="ru-RU" sz="2000" dirty="0" smtClean="0"/>
              <a:t>от 12.05.2017 </a:t>
            </a:r>
            <a:r>
              <a:rPr lang="en-US" sz="2000" dirty="0" smtClean="0"/>
              <a:t>N783/</a:t>
            </a:r>
            <a:r>
              <a:rPr lang="ru-RU" sz="2000" dirty="0" err="1" smtClean="0"/>
              <a:t>пр</a:t>
            </a:r>
            <a:r>
              <a:rPr lang="ru-RU" sz="2000" dirty="0" smtClean="0"/>
              <a:t>)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XML-схемы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размещенные на официальном сайте Минстроя России в информационно-телекоммуникационной сети "Интернет", </a:t>
            </a:r>
            <a:r>
              <a:rPr lang="ru-RU" sz="2000" b="1" dirty="0">
                <a:solidFill>
                  <a:schemeClr val="accent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вводятся в действие по истечении трех месяцев со дня их </a:t>
            </a:r>
            <a:r>
              <a:rPr lang="ru-RU" sz="2000" b="1" dirty="0" smtClean="0">
                <a:solidFill>
                  <a:schemeClr val="accent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размещения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(т.е. применяется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с 27 мая 2023 г.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9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897064"/>
            <a:ext cx="4196232" cy="4196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51" y="2312343"/>
            <a:ext cx="3276897" cy="32768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88528" y="908720"/>
            <a:ext cx="3600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/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740C3F6-EADF-E649-4330-3FF5EFA3B1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5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418921"/>
            <a:ext cx="813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I</a:t>
            </a:r>
            <a:r>
              <a:rPr lang="ru-RU" sz="2800" b="1" dirty="0" smtClean="0">
                <a:solidFill>
                  <a:schemeClr val="accent4"/>
                </a:solidFill>
              </a:rPr>
              <a:t>.</a:t>
            </a:r>
            <a:r>
              <a:rPr lang="en-US" sz="2800" b="1" dirty="0" smtClean="0">
                <a:solidFill>
                  <a:schemeClr val="accent4"/>
                </a:solidFill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</a:rPr>
              <a:t>Федеральный </a:t>
            </a:r>
            <a:r>
              <a:rPr lang="ru-RU" sz="2800" b="1" dirty="0">
                <a:solidFill>
                  <a:schemeClr val="accent4"/>
                </a:solidFill>
              </a:rPr>
              <a:t>закон от 19.12.2022 N </a:t>
            </a:r>
            <a:r>
              <a:rPr lang="ru-RU" sz="2800" b="1" dirty="0" smtClean="0">
                <a:solidFill>
                  <a:schemeClr val="accent4"/>
                </a:solidFill>
              </a:rPr>
              <a:t>541-ФЗ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129607"/>
            <a:ext cx="1076826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b="1" dirty="0"/>
              <a:t>Федеральный закон от 19.12.2022 N </a:t>
            </a:r>
            <a:r>
              <a:rPr lang="ru-RU" sz="2000" b="1" dirty="0" smtClean="0"/>
              <a:t>541-ФЗ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«О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внесении изменений в Градостроительный кодекс Российской Федерации и статью 18.1 Федерального закона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«О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защите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конкуренции»</a:t>
            </a: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/>
              <a:t>Оценка соответствия результатов инженерных изысканий </a:t>
            </a:r>
            <a:r>
              <a:rPr lang="ru-RU" sz="2000" dirty="0" smtClean="0"/>
              <a:t>(РИИ) требованиям </a:t>
            </a:r>
            <a:r>
              <a:rPr lang="ru-RU" sz="2000" dirty="0"/>
              <a:t>технических регламентов </a:t>
            </a:r>
            <a:r>
              <a:rPr lang="ru-RU" sz="2000" u="sng" dirty="0"/>
              <a:t>по решению застройщика или технического заказчика </a:t>
            </a:r>
            <a:r>
              <a:rPr lang="ru-RU" sz="2000" dirty="0"/>
              <a:t>может осуществляться в форме экспертного сопровождения органом исполнительной власти или организацией, уполномоченными на проведение экспертизы </a:t>
            </a:r>
            <a:r>
              <a:rPr lang="ru-RU" sz="2000" dirty="0" smtClean="0"/>
              <a:t>РИИ, </a:t>
            </a:r>
            <a:r>
              <a:rPr lang="ru-RU" sz="2000" b="1" dirty="0"/>
              <a:t>до направления </a:t>
            </a:r>
            <a:r>
              <a:rPr lang="ru-RU" sz="2000" b="1" dirty="0" smtClean="0"/>
              <a:t>РИИ на </a:t>
            </a:r>
            <a:r>
              <a:rPr lang="ru-RU" sz="2000" b="1" dirty="0"/>
              <a:t>указанную </a:t>
            </a:r>
            <a:r>
              <a:rPr lang="ru-RU" sz="2000" b="1" dirty="0" smtClean="0"/>
              <a:t>экспертизу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статья 47 ГрК РФ дополнена новой частью 6.1)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 </a:t>
            </a:r>
            <a:r>
              <a:rPr lang="ru-RU" sz="2000" i="1" dirty="0" smtClean="0"/>
              <a:t>Порядок </a:t>
            </a:r>
            <a:r>
              <a:rPr lang="ru-RU" sz="2000" i="1" dirty="0"/>
              <a:t>такого экспертного сопровождения </a:t>
            </a:r>
            <a:r>
              <a:rPr lang="ru-RU" sz="2000" i="1" dirty="0" smtClean="0"/>
              <a:t>установлен постановлением Правительства </a:t>
            </a:r>
            <a:r>
              <a:rPr lang="ru-RU" sz="2000" i="1" dirty="0"/>
              <a:t>Российской </a:t>
            </a:r>
            <a:r>
              <a:rPr lang="ru-RU" sz="2000" i="1" dirty="0" smtClean="0"/>
              <a:t>Федерации от 06.05.2023 № 717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Установлена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возможность проведения по решению застройщика или технического заказчика оценки соответствия изменений, внесенных в результаты инженерных изысканий, требованиям технических регламентов </a:t>
            </a:r>
            <a:r>
              <a:rPr lang="ru-RU" sz="2000" u="sng" dirty="0">
                <a:solidFill>
                  <a:schemeClr val="accent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 форме экспертного сопровождения в соответствии с Положением ПП РФ 145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(ч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. 3.9 ст. 49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ГрК)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80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12112"/>
            <a:ext cx="813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I</a:t>
            </a:r>
            <a:r>
              <a:rPr lang="en-US" sz="2800" b="1" dirty="0">
                <a:solidFill>
                  <a:schemeClr val="accent4"/>
                </a:solidFill>
              </a:rPr>
              <a:t>I</a:t>
            </a:r>
            <a:r>
              <a:rPr lang="ru-RU" sz="2800" b="1" dirty="0" smtClean="0">
                <a:solidFill>
                  <a:schemeClr val="accent4"/>
                </a:solidFill>
              </a:rPr>
              <a:t>. Постановление Правительства </a:t>
            </a:r>
            <a:r>
              <a:rPr lang="ru-RU" sz="2800" b="1" dirty="0">
                <a:solidFill>
                  <a:schemeClr val="accent4"/>
                </a:solidFill>
              </a:rPr>
              <a:t>РФ от </a:t>
            </a:r>
            <a:r>
              <a:rPr lang="ru-RU" sz="2800" b="1" dirty="0" smtClean="0">
                <a:solidFill>
                  <a:schemeClr val="accent4"/>
                </a:solidFill>
              </a:rPr>
              <a:t>06.05.2023 </a:t>
            </a:r>
            <a:r>
              <a:rPr lang="ru-RU" sz="2800" b="1" dirty="0">
                <a:solidFill>
                  <a:schemeClr val="accent4"/>
                </a:solidFill>
              </a:rPr>
              <a:t>N </a:t>
            </a:r>
            <a:r>
              <a:rPr lang="ru-RU" sz="2800" b="1" dirty="0" smtClean="0">
                <a:solidFill>
                  <a:schemeClr val="accent4"/>
                </a:solidFill>
              </a:rPr>
              <a:t>717 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043795"/>
            <a:ext cx="1076826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Постановление Правительства РФ от 06.05.2023 N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717 «Об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утверждении Положения о порядке экспертного сопровождения результатов инженерных изысканий и (или) разделов проектной документации объекта капитального строительства, внесении изменений в некоторые акты Правительства Российской Федерации и признании утратившими силу отдельных положений некоторых актов Правительства Российской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Федерации»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утверждено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Положение о порядке экспертного сопровождения результатов инженерных изысканий и (или) разделов проектной документации объекта капитального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строительства</a:t>
            </a:r>
          </a:p>
          <a:p>
            <a:pPr indent="342900" algn="just"/>
            <a:endParaRPr lang="ru-RU" sz="8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Экспертное сопровождение по Положению 717 не является формой экспертизы РИИ и (или) ПД</a:t>
            </a: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Положением определяются порядок, сроки и иные условия экспертного сопровождения результатов инженерных изысканий и (или) разделов проектной документации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до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направления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результатов инженерных изысканий и проектной документации на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экспертизу с 01.09.2023: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Экспертное сопровождение осуществляется по решению застройщика или технического заказчика</a:t>
            </a: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4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043795"/>
            <a:ext cx="10768263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Экспертное сопровождение осуществляется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экспертной организацией (органом), уполномоченными на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проведение экспертизы проектной документации и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результатов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инженерных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изысканий</a:t>
            </a:r>
          </a:p>
          <a:p>
            <a:pPr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Экспертное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сопровождение осуществляется на основании договора о проведении экспертного сопровождения</a:t>
            </a: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Заявление о заключении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договора и прилагаемые к нему документы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(задание на выполнение РИИ и (или) задание на проектирование, а также документы, подтверждающие полномочия заявителя) подаются в форме электронного документа, формат которых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должен соответствовать требованиям к формату документов, представляемых в электронной форме для проведения государственной экспертизы проектной документации и (или) результатов инженерных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изысканий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, утвержденным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приказом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Минстроя России от 12.05.2017 N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783/</a:t>
            </a:r>
            <a:r>
              <a:rPr lang="ru-RU" sz="16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пр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Рассмотрение заявления и проверка комплектности – 3 рабочих дня (проект договора или решение об отказе)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В рамках экспертного сопровождения осуществляются оценка результатов инженерных изысканий и (или ) оценка разделов проектной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документации на соответствие требованиям технических регламентов и иных обязательных требований (п. 1 ч. 5 ст. 49 ГрК РФ)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043795"/>
            <a:ext cx="10768263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Проведение экспертного сопровождения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Заявление об экспертном сопровождении + РИИ и (или) разделы ПД;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Проверка комплектности (2 рабочих дня);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Расчет платы и предельных сроков экспертного сопровождения или решение об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отказе (размер платы рассчитывается исходя из стоимости проведения государственной экспертизы с учетом коэффициента суммарной относительной стоимости по разделам ПД и (или) РИИ);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Рассмотрение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документации и устранение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замечаний: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20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рабочих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дней – общий срок;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30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рабочих дней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– если РИИ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и 2-4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разделов ПД;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35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рабочих дней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– от 5 разделов ПД;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Сроки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могут быть продлены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по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инициативе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заявителя однократно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на 10 рабочих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дней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ходе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ЭС допускается оперативное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внесение изменений в разделы (части разделов)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ПД 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(или)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РИИ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Результат ЭС - заключение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о согласовании (несогласовании)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РИИ и (или) разделов ПД (</a:t>
            </a:r>
            <a:r>
              <a:rPr lang="ru-RU" sz="16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не размещаются в ЕГРЗ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Требования к составу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заключений,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содержанию и порядку их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оформления утверждаются Минстроем России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2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12112"/>
            <a:ext cx="8137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/>
                </a:solidFill>
              </a:rPr>
              <a:t>Постановлением Правительства РФ от 06.05.2023 N 717 </a:t>
            </a:r>
            <a:r>
              <a:rPr lang="ru-RU" sz="2800" b="1" dirty="0" smtClean="0">
                <a:solidFill>
                  <a:schemeClr val="accent4"/>
                </a:solidFill>
              </a:rPr>
              <a:t>вносятся изменения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043795"/>
            <a:ext cx="1076826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Положение об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организации и проведении государственной экспертизы проектной документации и результатов инженерных изысканий,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утвержденное постановлением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Правительства РФ от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05.03.2007 N 145 (с 01 сентября 2023 года):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Заявление о проведении экспертизы дополняется новыми сведениями – в том числе о полученном заключении о согласовании РИИ и (или) разделов ПД в рамках экспертного сопровождения до направления документации на экспертизу</a:t>
            </a: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Исключена необходимость представления ряда документов (пункт 13 Положения 145):</a:t>
            </a:r>
          </a:p>
          <a:p>
            <a:pPr indent="342900" algn="just"/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- «к»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выписка из реестра членов СРО (свидетельство о допуске) 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«к.1»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документы, подтверждающие, что не требуется членство в СРО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сведения о решении Правительства Российской Федерации о разработке и применении индивидуальных сметных нормативов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«л.1»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решение о подготовке и реализации бюджетных инвестиций, о предоставлении субсидий, решение об утверждении ФЦП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«л.2»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нормативный акт о сметной (предполагаемой) стоимости ОКС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«л.3»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решение о подготовке и реализации бюджетных инвестиций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«л.5»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решение о предполагаемой стоимости ОКС при детализации мероприятий (укрупненных инвестиционных проектов) (при необходимости)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«о»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соглашение о передаче полномочий (в случае предусмотренном частью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1.1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статьи 48 ГрК)</a:t>
            </a:r>
          </a:p>
          <a:p>
            <a:pPr indent="342900" algn="just"/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«п»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доверенность о полномочиях (в случаях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«л.7»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«н»)</a:t>
            </a:r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6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043795"/>
            <a:ext cx="1076826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endParaRPr lang="ru-RU" sz="8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Установлена возможность в рамках проведения повторной экспертизы в форме экспертного сопровождения оценивать изменения, внесенные в результаты инженерных изысканий</a:t>
            </a: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Закреплена норма о том, что в случае представления на экспертизу разделов проектной документации, согласованных ранее в рамках экспертного сопровождения до проведения экспертизы, оценка соответствия разделов проектной документации, в которые не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вносились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изменения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ru-RU" sz="2000" smtClean="0">
                <a:latin typeface="Calibri" panose="020F0502020204030204" pitchFamily="34" charset="0"/>
                <a:ea typeface="Times New Roman" panose="02020603050405020304" pitchFamily="18" charset="0"/>
              </a:rPr>
              <a:t>не проводится</a:t>
            </a:r>
            <a:r>
              <a:rPr lang="ru-RU" sz="200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(при условии, что в задание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на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проектирование и результаты инженерных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изысканий изменения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не вносились).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отношении таких разделов проектной документации проводится проверка их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соответствия требованиям к составу и содержанию разделов проектной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документации, а также совместимости с иными разделами проектной документации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Уточнен порядок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проверки достоверности определения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сметной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стоимости в связи с переходом на ресурсно-индексный метод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определения сметной стоимости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 строительстве,  в том числе при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повторной проверке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достоверности (изменения в этой части вступили в силу)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8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3740" y="255814"/>
            <a:ext cx="8137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I</a:t>
            </a:r>
            <a:r>
              <a:rPr lang="en-US" sz="2800" b="1" dirty="0">
                <a:solidFill>
                  <a:schemeClr val="accent4"/>
                </a:solidFill>
              </a:rPr>
              <a:t>I</a:t>
            </a:r>
            <a:r>
              <a:rPr lang="ru-RU" sz="2800" b="1" dirty="0" smtClean="0">
                <a:solidFill>
                  <a:schemeClr val="accent4"/>
                </a:solidFill>
              </a:rPr>
              <a:t>. Постановление </a:t>
            </a:r>
            <a:r>
              <a:rPr lang="ru-RU" sz="2800" b="1" dirty="0">
                <a:solidFill>
                  <a:schemeClr val="accent4"/>
                </a:solidFill>
              </a:rPr>
              <a:t>Правительства РФ от 29.12.2022 </a:t>
            </a:r>
            <a:r>
              <a:rPr lang="ru-RU" sz="2800" b="1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accent4"/>
                </a:solidFill>
              </a:rPr>
              <a:t>N 2500 </a:t>
            </a:r>
            <a:r>
              <a:rPr lang="ru-RU" sz="2800" b="1" dirty="0">
                <a:solidFill>
                  <a:schemeClr val="accent4"/>
                </a:solidFill>
              </a:rPr>
              <a:t>«О внесении изменений в некоторые акты Правительства Российской Федерации»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373309"/>
            <a:ext cx="1076826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 один календарный год продлено действие: </a:t>
            </a:r>
            <a:endParaRPr lang="ru-RU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Пункта 4 Особенностей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подготовки, согласования, утверждения, продления сроков действия документации по планировке территории, градостроительных планов земельных участков, выдачи разрешений на строительство объектов капитального строительства, разрешений на ввод в эксплуатацию, утвержденных постановлением Правительства Российской Федерации от 2 апреля 2022 г. N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575 –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 1 января 2024 года</a:t>
            </a: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Особенностей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внесения изменений в проектную документацию и (или) результаты инженерных изысканий, получившие положительное заключение государственной экспертизы, в том числе в связи с заменой строительных ресурсов на аналоги, особенностей и случаев проведения государственной экспертизы проектной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документации, утвержденных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постановлением Правительства Российской Федерации от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4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апреля 2022 г. N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579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до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31 декабря 2023 года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в том числе </a:t>
            </a:r>
            <a:r>
              <a:rPr lang="ru-RU" sz="2000" u="sng" dirty="0">
                <a:solidFill>
                  <a:schemeClr val="accent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возможность неоднократного продления срока проведения государственной экспертизы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проектной документации и (или) результатов инженерных изысканий 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4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976320" y="6340678"/>
            <a:ext cx="1348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www.loexp.ru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6594" y="25155"/>
            <a:ext cx="8137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III</a:t>
            </a:r>
            <a:r>
              <a:rPr lang="ru-RU" sz="2800" b="1" dirty="0" smtClean="0">
                <a:solidFill>
                  <a:schemeClr val="accent4"/>
                </a:solidFill>
              </a:rPr>
              <a:t>. </a:t>
            </a:r>
            <a:r>
              <a:rPr lang="ru-RU" sz="2800" b="1" dirty="0">
                <a:solidFill>
                  <a:schemeClr val="accent4"/>
                </a:solidFill>
              </a:rPr>
              <a:t>Постановление Правительства РФ от 25.03.2023 N </a:t>
            </a:r>
            <a:r>
              <a:rPr lang="ru-RU" sz="2800" b="1" dirty="0" smtClean="0">
                <a:solidFill>
                  <a:schemeClr val="accent4"/>
                </a:solidFill>
              </a:rPr>
              <a:t>474</a:t>
            </a:r>
            <a:r>
              <a:rPr lang="en-US" sz="2800" b="1" dirty="0" smtClean="0">
                <a:solidFill>
                  <a:schemeClr val="accent4"/>
                </a:solidFill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</a:rPr>
              <a:t>«О </a:t>
            </a:r>
            <a:r>
              <a:rPr lang="ru-RU" sz="2800" b="1" dirty="0">
                <a:solidFill>
                  <a:schemeClr val="accent4"/>
                </a:solidFill>
              </a:rPr>
              <a:t>внесении изменений в некоторые акты Правительства Российской </a:t>
            </a:r>
            <a:r>
              <a:rPr lang="ru-RU" sz="2800" b="1" dirty="0" smtClean="0">
                <a:solidFill>
                  <a:schemeClr val="accent4"/>
                </a:solidFill>
              </a:rPr>
              <a:t>Федерации»</a:t>
            </a:r>
            <a:endParaRPr lang="ru-RU" sz="2800" b="1" dirty="0">
              <a:solidFill>
                <a:schemeClr val="accent4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B55CA18-5184-1EE9-DC88-68A9DDA73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01" y="255814"/>
            <a:ext cx="2985039" cy="873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AF415D-5B1D-4632-460E-7AE3353AC9E5}"/>
              </a:ext>
            </a:extLst>
          </p:cNvPr>
          <p:cNvSpPr txBox="1"/>
          <p:nvPr/>
        </p:nvSpPr>
        <p:spPr>
          <a:xfrm>
            <a:off x="685802" y="1373309"/>
            <a:ext cx="1076826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just"/>
            <a:r>
              <a:rPr lang="ru-RU" sz="2000" dirty="0" smtClean="0"/>
              <a:t>Изменения </a:t>
            </a:r>
            <a:r>
              <a:rPr lang="ru-RU" sz="2000" dirty="0"/>
              <a:t>направлены на </a:t>
            </a:r>
            <a:r>
              <a:rPr lang="ru-RU" sz="2000" dirty="0" smtClean="0"/>
              <a:t>развитие института </a:t>
            </a:r>
            <a:r>
              <a:rPr lang="ru-RU" sz="2000" b="1" dirty="0"/>
              <a:t>типовых проектных решений </a:t>
            </a:r>
            <a:r>
              <a:rPr lang="ru-RU" sz="2000" dirty="0" smtClean="0"/>
              <a:t>в рамках реализации </a:t>
            </a:r>
            <a:r>
              <a:rPr lang="ru-RU" sz="2000" dirty="0"/>
              <a:t>положений Федерального </a:t>
            </a:r>
            <a:r>
              <a:rPr lang="ru-RU" sz="2000" dirty="0">
                <a:hlinkClick r:id="rId4"/>
              </a:rPr>
              <a:t>закона</a:t>
            </a:r>
            <a:r>
              <a:rPr lang="ru-RU" sz="2000" dirty="0"/>
              <a:t> от 14.07.2022 </a:t>
            </a:r>
            <a:r>
              <a:rPr lang="ru-RU" sz="2000" dirty="0" smtClean="0"/>
              <a:t>N350-ФЗ</a:t>
            </a:r>
            <a:r>
              <a:rPr lang="ru-RU" sz="2000" dirty="0"/>
              <a:t>, которым </a:t>
            </a:r>
            <a:r>
              <a:rPr lang="ru-RU" sz="2000" dirty="0" smtClean="0"/>
              <a:t>введен </a:t>
            </a:r>
            <a:r>
              <a:rPr lang="ru-RU" sz="2000" dirty="0"/>
              <a:t>институт </a:t>
            </a:r>
            <a:r>
              <a:rPr lang="ru-RU" sz="2000" b="1" dirty="0"/>
              <a:t>типовых проектных решений</a:t>
            </a:r>
            <a:r>
              <a:rPr lang="ru-RU" sz="2000" dirty="0"/>
              <a:t>, предназначенных для многократного применения при осуществлении архитектурно-строительного проектирования аналогичного объекта </a:t>
            </a:r>
            <a:r>
              <a:rPr lang="ru-RU" sz="2000" dirty="0" smtClean="0"/>
              <a:t>капстроительства</a:t>
            </a:r>
            <a:endParaRPr lang="ru-RU" sz="2000" dirty="0"/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Внесены изменения в Правила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принятия решения о признании проектной документации типовой проектной документацией и отмены такого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решения и Правила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использования типовой проектной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документации, утвержденные постановлением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Правительства РФ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от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01.03.2022 N 278</a:t>
            </a:r>
          </a:p>
          <a:p>
            <a:pPr algn="just"/>
            <a:r>
              <a:rPr lang="ru-RU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Правила дополнены положениями о </a:t>
            </a:r>
            <a:r>
              <a:rPr lang="ru-RU" sz="2000" dirty="0" smtClean="0"/>
              <a:t>признании </a:t>
            </a:r>
            <a:r>
              <a:rPr lang="ru-RU" sz="2000" dirty="0"/>
              <a:t>функционально-технологических, конструктивных, инженерно-технических и иных решений, содержащихся в типовой проектной документации </a:t>
            </a:r>
            <a:r>
              <a:rPr lang="ru-RU" sz="2000" b="1" dirty="0" smtClean="0"/>
              <a:t>типовыми </a:t>
            </a:r>
            <a:r>
              <a:rPr lang="ru-RU" sz="2000" b="1" dirty="0"/>
              <a:t>проектными </a:t>
            </a:r>
            <a:r>
              <a:rPr lang="ru-RU" sz="2000" b="1" dirty="0" smtClean="0"/>
              <a:t>решениями</a:t>
            </a:r>
            <a:endParaRPr lang="ru-RU" sz="2000" dirty="0" smtClean="0"/>
          </a:p>
          <a:p>
            <a:pPr algn="just"/>
            <a:endParaRPr lang="ru-RU" sz="800" dirty="0"/>
          </a:p>
          <a:p>
            <a:pPr algn="just"/>
            <a:r>
              <a:rPr lang="ru-RU" sz="2000" dirty="0"/>
              <a:t>Типовое проектное решение </a:t>
            </a:r>
            <a:r>
              <a:rPr lang="ru-RU" sz="2000" dirty="0" smtClean="0"/>
              <a:t>может применяться со </a:t>
            </a:r>
            <a:r>
              <a:rPr lang="ru-RU" sz="2000" dirty="0"/>
              <a:t>дня включения сведений о нем в </a:t>
            </a:r>
            <a:r>
              <a:rPr lang="ru-RU" sz="2000" dirty="0" smtClean="0"/>
              <a:t>ЕГРЗ</a:t>
            </a:r>
          </a:p>
          <a:p>
            <a:pPr algn="just"/>
            <a:endParaRPr lang="ru-RU" sz="8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Правила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формирования единого государственного реестра заключений экспертизы проектной документации объектов капитального </a:t>
            </a:r>
            <a:r>
              <a:rPr lang="ru-RU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строительства, утвержденные постановлением Правительства </a:t>
            </a:r>
            <a:r>
              <a:rPr lang="ru-RU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РФ от 24.07.2017 </a:t>
            </a:r>
            <a:r>
              <a:rPr 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N 878</a:t>
            </a:r>
          </a:p>
          <a:p>
            <a:pPr algn="just"/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/>
            <a:endParaRPr lang="ru-RU" sz="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7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2071</TotalTime>
  <Words>1739</Words>
  <Application>Microsoft Office PowerPoint</Application>
  <PresentationFormat>Широкоэкранный</PresentationFormat>
  <Paragraphs>150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Костина</dc:creator>
  <cp:lastModifiedBy>Ростислав Некрасов</cp:lastModifiedBy>
  <cp:revision>82</cp:revision>
  <cp:lastPrinted>2023-05-25T11:00:45Z</cp:lastPrinted>
  <dcterms:created xsi:type="dcterms:W3CDTF">2022-04-06T08:54:36Z</dcterms:created>
  <dcterms:modified xsi:type="dcterms:W3CDTF">2023-05-25T11:35:58Z</dcterms:modified>
</cp:coreProperties>
</file>