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8" r:id="rId2"/>
  </p:sldMasterIdLst>
  <p:notesMasterIdLst>
    <p:notesMasterId r:id="rId38"/>
  </p:notesMasterIdLst>
  <p:sldIdLst>
    <p:sldId id="258" r:id="rId3"/>
    <p:sldId id="470" r:id="rId4"/>
    <p:sldId id="292" r:id="rId5"/>
    <p:sldId id="472" r:id="rId6"/>
    <p:sldId id="474" r:id="rId7"/>
    <p:sldId id="505" r:id="rId8"/>
    <p:sldId id="475" r:id="rId9"/>
    <p:sldId id="473" r:id="rId10"/>
    <p:sldId id="480" r:id="rId11"/>
    <p:sldId id="476" r:id="rId12"/>
    <p:sldId id="477" r:id="rId13"/>
    <p:sldId id="478" r:id="rId14"/>
    <p:sldId id="504" r:id="rId15"/>
    <p:sldId id="259" r:id="rId16"/>
    <p:sldId id="471" r:id="rId17"/>
    <p:sldId id="481" r:id="rId18"/>
    <p:sldId id="483" r:id="rId19"/>
    <p:sldId id="484" r:id="rId20"/>
    <p:sldId id="485" r:id="rId21"/>
    <p:sldId id="486" r:id="rId22"/>
    <p:sldId id="488" r:id="rId23"/>
    <p:sldId id="491" r:id="rId24"/>
    <p:sldId id="490" r:id="rId25"/>
    <p:sldId id="492" r:id="rId26"/>
    <p:sldId id="493" r:id="rId27"/>
    <p:sldId id="494" r:id="rId28"/>
    <p:sldId id="495" r:id="rId29"/>
    <p:sldId id="496" r:id="rId30"/>
    <p:sldId id="497" r:id="rId31"/>
    <p:sldId id="498" r:id="rId32"/>
    <p:sldId id="499" r:id="rId33"/>
    <p:sldId id="501" r:id="rId34"/>
    <p:sldId id="500" r:id="rId35"/>
    <p:sldId id="502" r:id="rId36"/>
    <p:sldId id="291" r:id="rId37"/>
  </p:sldIdLst>
  <p:sldSz cx="9144000" cy="6858000" type="screen4x3"/>
  <p:notesSz cx="6797675" cy="9926638"/>
  <p:embeddedFontLst>
    <p:embeddedFont>
      <p:font typeface="Trebuchet MS" panose="020B0603020202020204" pitchFamily="34" charset="0"/>
      <p:regular r:id="rId39"/>
      <p:bold r:id="rId40"/>
      <p:italic r:id="rId41"/>
      <p:boldItalic r:id="rId42"/>
    </p:embeddedFont>
    <p:embeddedFont>
      <p:font typeface="Noto Sans Symbols" panose="020B0604020202020204" charset="0"/>
      <p:regular r:id="rId43"/>
      <p:bold r:id="rId44"/>
      <p:italic r:id="rId45"/>
      <p:boldItalic r:id="rId46"/>
    </p:embeddedFont>
    <p:embeddedFont>
      <p:font typeface="Roboto Condensed" panose="02000000000000000000" pitchFamily="2" charset="0"/>
      <p:regular r:id="rId47"/>
      <p:bold r:id="rId48"/>
      <p:italic r:id="rId49"/>
      <p:boldItalic r:id="rId50"/>
    </p:embeddedFont>
    <p:embeddedFont>
      <p:font typeface="Roboto Condensed Light" panose="02000000000000000000" pitchFamily="2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Arial Narrow" panose="020B0606020202030204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orient="horz" pos="1003" userDrawn="1">
          <p15:clr>
            <a:srgbClr val="A4A3A4"/>
          </p15:clr>
        </p15:guide>
        <p15:guide id="5" orient="horz" pos="686" userDrawn="1">
          <p15:clr>
            <a:srgbClr val="A4A3A4"/>
          </p15:clr>
        </p15:guide>
        <p15:guide id="6" orient="horz" pos="2568" userDrawn="1">
          <p15:clr>
            <a:srgbClr val="A4A3A4"/>
          </p15:clr>
        </p15:guide>
        <p15:guide id="7" orient="horz" pos="2795" userDrawn="1">
          <p15:clr>
            <a:srgbClr val="A4A3A4"/>
          </p15:clr>
        </p15:guide>
        <p15:guide id="8" orient="horz" pos="4110" userDrawn="1">
          <p15:clr>
            <a:srgbClr val="A4A3A4"/>
          </p15:clr>
        </p15:guide>
        <p15:guide id="9" orient="horz" pos="2954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hSaETA+oAPuSpqjXgy+3nM4u1J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A9E7D0E-EFBF-407C-832C-B425D3BD8BE8}">
  <a:tblStyle styleId="{7A9E7D0E-EFBF-407C-832C-B425D3BD8BE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FB9AE35-12E0-4282-A332-F990535BCCA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02"/>
    <p:restoredTop sz="94658"/>
  </p:normalViewPr>
  <p:slideViewPr>
    <p:cSldViewPr snapToGrid="0">
      <p:cViewPr varScale="1">
        <p:scale>
          <a:sx n="109" d="100"/>
          <a:sy n="109" d="100"/>
        </p:scale>
        <p:origin x="1800" y="102"/>
      </p:cViewPr>
      <p:guideLst>
        <p:guide orient="horz" pos="2160"/>
        <p:guide pos="2880"/>
        <p:guide pos="317"/>
        <p:guide orient="horz" pos="1003"/>
        <p:guide orient="horz" pos="686"/>
        <p:guide orient="horz" pos="2568"/>
        <p:guide orient="horz" pos="2795"/>
        <p:guide orient="horz" pos="4110"/>
        <p:guide orient="horz" pos="29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2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1"/>
            <a:ext cx="2946351" cy="49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729" y="1"/>
            <a:ext cx="2946351" cy="49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428960"/>
            <a:ext cx="2946351" cy="49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729" y="9428960"/>
            <a:ext cx="2946351" cy="496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8175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685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7394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9201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5856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3258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93025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3020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1251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30609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5057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8687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6653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59625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1604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79420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530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98837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9048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6238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69227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60948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40654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83705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78855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36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94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3133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9938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6717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5979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:notes"/>
          <p:cNvSpPr txBox="1">
            <a:spLocks noGrp="1"/>
          </p:cNvSpPr>
          <p:nvPr>
            <p:ph type="body" idx="1"/>
          </p:nvPr>
        </p:nvSpPr>
        <p:spPr>
          <a:xfrm>
            <a:off x="679929" y="4715273"/>
            <a:ext cx="5437821" cy="446643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4795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итульный слайд">
  <p:cSld name="2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8"/>
          <p:cNvSpPr txBox="1">
            <a:spLocks noGrp="1"/>
          </p:cNvSpPr>
          <p:nvPr>
            <p:ph type="ctrTitle"/>
          </p:nvPr>
        </p:nvSpPr>
        <p:spPr>
          <a:xfrm>
            <a:off x="353000" y="2285524"/>
            <a:ext cx="4219001" cy="1976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93"/>
              <a:buFont typeface="Calibri"/>
              <a:buNone/>
              <a:defRPr sz="2993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8"/>
          <p:cNvSpPr txBox="1">
            <a:spLocks noGrp="1"/>
          </p:cNvSpPr>
          <p:nvPr>
            <p:ph type="subTitle" idx="1"/>
          </p:nvPr>
        </p:nvSpPr>
        <p:spPr>
          <a:xfrm>
            <a:off x="353000" y="5715961"/>
            <a:ext cx="2925809" cy="78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70"/>
              <a:buNone/>
              <a:defRPr sz="77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86"/>
              <a:buNone/>
              <a:defRPr sz="1886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97"/>
              <a:buNone/>
              <a:defRPr sz="1696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9pPr>
          </a:lstStyle>
          <a:p>
            <a:endParaRPr/>
          </a:p>
        </p:txBody>
      </p:sp>
      <p:sp>
        <p:nvSpPr>
          <p:cNvPr id="18" name="Google Shape;18;p38"/>
          <p:cNvSpPr txBox="1">
            <a:spLocks noGrp="1"/>
          </p:cNvSpPr>
          <p:nvPr>
            <p:ph type="body" idx="2"/>
          </p:nvPr>
        </p:nvSpPr>
        <p:spPr>
          <a:xfrm>
            <a:off x="342139" y="4572480"/>
            <a:ext cx="2925809" cy="847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12"/>
              <a:buNone/>
              <a:defRPr sz="1112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pic>
        <p:nvPicPr>
          <p:cNvPr id="19" name="Google Shape;1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999" y="352780"/>
            <a:ext cx="1044624" cy="1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9481" y="346147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80"/>
          <p:cNvSpPr>
            <a:spLocks noGrp="1"/>
          </p:cNvSpPr>
          <p:nvPr>
            <p:ph type="pic" idx="2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8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7" name="Google Shape;87;p8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8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8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1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8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8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8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82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8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8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8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8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аблица" type="tbl">
  <p:cSld name="TABL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3"/>
          <p:cNvSpPr txBox="1"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8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8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8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Титульный слайд">
  <p:cSld name="3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4"/>
          <p:cNvSpPr txBox="1">
            <a:spLocks noGrp="1"/>
          </p:cNvSpPr>
          <p:nvPr>
            <p:ph type="ctrTitle"/>
          </p:nvPr>
        </p:nvSpPr>
        <p:spPr>
          <a:xfrm>
            <a:off x="353000" y="2285524"/>
            <a:ext cx="4219001" cy="1976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93"/>
              <a:buFont typeface="Calibri"/>
              <a:buNone/>
              <a:defRPr sz="2993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9" name="Google Shape;109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999" y="352780"/>
            <a:ext cx="1044624" cy="17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84"/>
          <p:cNvSpPr txBox="1">
            <a:spLocks noGrp="1"/>
          </p:cNvSpPr>
          <p:nvPr>
            <p:ph type="subTitle" idx="1"/>
          </p:nvPr>
        </p:nvSpPr>
        <p:spPr>
          <a:xfrm>
            <a:off x="353000" y="5715961"/>
            <a:ext cx="2925809" cy="78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70"/>
              <a:buNone/>
              <a:defRPr sz="77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86"/>
              <a:buNone/>
              <a:defRPr sz="1886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97"/>
              <a:buNone/>
              <a:defRPr sz="1696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9pPr>
          </a:lstStyle>
          <a:p>
            <a:endParaRPr/>
          </a:p>
        </p:txBody>
      </p:sp>
      <p:sp>
        <p:nvSpPr>
          <p:cNvPr id="111" name="Google Shape;111;p84"/>
          <p:cNvSpPr txBox="1">
            <a:spLocks noGrp="1"/>
          </p:cNvSpPr>
          <p:nvPr>
            <p:ph type="body" idx="2"/>
          </p:nvPr>
        </p:nvSpPr>
        <p:spPr>
          <a:xfrm>
            <a:off x="342139" y="4572480"/>
            <a:ext cx="2925809" cy="847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12"/>
              <a:buNone/>
              <a:defRPr sz="1112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pic>
        <p:nvPicPr>
          <p:cNvPr id="112" name="Google Shape;112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9481" y="346147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итульный слайд">
  <p:cSld name="4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5"/>
          <p:cNvSpPr txBox="1">
            <a:spLocks noGrp="1"/>
          </p:cNvSpPr>
          <p:nvPr>
            <p:ph type="ctrTitle"/>
          </p:nvPr>
        </p:nvSpPr>
        <p:spPr>
          <a:xfrm>
            <a:off x="353000" y="2285524"/>
            <a:ext cx="4219001" cy="1976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93"/>
              <a:buFont typeface="Calibri"/>
              <a:buNone/>
              <a:defRPr sz="2993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85"/>
          <p:cNvSpPr txBox="1">
            <a:spLocks noGrp="1"/>
          </p:cNvSpPr>
          <p:nvPr>
            <p:ph type="body" idx="1"/>
          </p:nvPr>
        </p:nvSpPr>
        <p:spPr>
          <a:xfrm>
            <a:off x="363181" y="4572480"/>
            <a:ext cx="2936670" cy="89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12"/>
              <a:buNone/>
              <a:defRPr sz="1112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pic>
        <p:nvPicPr>
          <p:cNvPr id="116" name="Google Shape;116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998" y="6331195"/>
            <a:ext cx="1033876" cy="176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9481" y="6322081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Титульный слайд">
  <p:cSld name="5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6"/>
          <p:cNvSpPr txBox="1">
            <a:spLocks noGrp="1"/>
          </p:cNvSpPr>
          <p:nvPr>
            <p:ph type="ctrTitle"/>
          </p:nvPr>
        </p:nvSpPr>
        <p:spPr>
          <a:xfrm>
            <a:off x="353000" y="2285524"/>
            <a:ext cx="4219001" cy="1976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93"/>
              <a:buFont typeface="Calibri"/>
              <a:buNone/>
              <a:defRPr sz="2993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86"/>
          <p:cNvSpPr txBox="1">
            <a:spLocks noGrp="1"/>
          </p:cNvSpPr>
          <p:nvPr>
            <p:ph type="body" idx="1"/>
          </p:nvPr>
        </p:nvSpPr>
        <p:spPr>
          <a:xfrm>
            <a:off x="363181" y="4572480"/>
            <a:ext cx="2936670" cy="89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12"/>
              <a:buNone/>
              <a:defRPr sz="1112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pic>
        <p:nvPicPr>
          <p:cNvPr id="121" name="Google Shape;121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074" y="6305315"/>
            <a:ext cx="1139629" cy="19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Два объекта">
  <p:cSld name="6_Два объекта">
    <p:bg>
      <p:bgPr>
        <a:solidFill>
          <a:srgbClr val="1D1D1F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7"/>
          <p:cNvSpPr txBox="1">
            <a:spLocks noGrp="1"/>
          </p:cNvSpPr>
          <p:nvPr>
            <p:ph type="body" idx="1"/>
          </p:nvPr>
        </p:nvSpPr>
        <p:spPr>
          <a:xfrm>
            <a:off x="353000" y="2285520"/>
            <a:ext cx="4033679" cy="421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4609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197"/>
              <a:buChar char="•"/>
              <a:defRPr sz="1197">
                <a:solidFill>
                  <a:schemeClr val="lt1"/>
                </a:solidFill>
              </a:defRPr>
            </a:lvl1pPr>
            <a:lvl2pPr marL="914400" lvl="1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97"/>
              <a:buChar char="•"/>
              <a:defRPr sz="1197">
                <a:solidFill>
                  <a:schemeClr val="lt1"/>
                </a:solidFill>
              </a:defRPr>
            </a:lvl2pPr>
            <a:lvl3pPr marL="1371600" lvl="2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97"/>
              <a:buChar char="•"/>
              <a:defRPr sz="1197">
                <a:solidFill>
                  <a:schemeClr val="lt1"/>
                </a:solidFill>
              </a:defRPr>
            </a:lvl3pPr>
            <a:lvl4pPr marL="1828800" lvl="3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97"/>
              <a:buChar char="•"/>
              <a:defRPr sz="1197">
                <a:solidFill>
                  <a:schemeClr val="lt1"/>
                </a:solidFill>
              </a:defRPr>
            </a:lvl4pPr>
            <a:lvl5pPr marL="2286000" lvl="4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97"/>
              <a:buChar char="•"/>
              <a:defRPr sz="1197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87"/>
          <p:cNvSpPr txBox="1">
            <a:spLocks noGrp="1"/>
          </p:cNvSpPr>
          <p:nvPr>
            <p:ph type="body" idx="2"/>
          </p:nvPr>
        </p:nvSpPr>
        <p:spPr>
          <a:xfrm>
            <a:off x="4757326" y="2285521"/>
            <a:ext cx="4033679" cy="421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4609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197"/>
              <a:buChar char="•"/>
              <a:defRPr sz="1197">
                <a:solidFill>
                  <a:schemeClr val="lt1"/>
                </a:solidFill>
              </a:defRPr>
            </a:lvl1pPr>
            <a:lvl2pPr marL="914400" lvl="1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97"/>
              <a:buChar char="•"/>
              <a:defRPr sz="1197">
                <a:solidFill>
                  <a:schemeClr val="lt1"/>
                </a:solidFill>
              </a:defRPr>
            </a:lvl2pPr>
            <a:lvl3pPr marL="1371600" lvl="2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97"/>
              <a:buChar char="•"/>
              <a:defRPr sz="1197">
                <a:solidFill>
                  <a:schemeClr val="lt1"/>
                </a:solidFill>
              </a:defRPr>
            </a:lvl3pPr>
            <a:lvl4pPr marL="1828800" lvl="3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97"/>
              <a:buChar char="•"/>
              <a:defRPr sz="1197">
                <a:solidFill>
                  <a:schemeClr val="lt1"/>
                </a:solidFill>
              </a:defRPr>
            </a:lvl4pPr>
            <a:lvl5pPr marL="2286000" lvl="4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97"/>
              <a:buChar char="•"/>
              <a:defRPr sz="1197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87"/>
          <p:cNvSpPr txBox="1">
            <a:spLocks noGrp="1"/>
          </p:cNvSpPr>
          <p:nvPr>
            <p:ph type="title"/>
          </p:nvPr>
        </p:nvSpPr>
        <p:spPr>
          <a:xfrm>
            <a:off x="353001" y="1155003"/>
            <a:ext cx="4219001" cy="946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87"/>
          <p:cNvSpPr txBox="1">
            <a:spLocks noGrp="1"/>
          </p:cNvSpPr>
          <p:nvPr>
            <p:ph type="ftr" idx="11"/>
          </p:nvPr>
        </p:nvSpPr>
        <p:spPr>
          <a:xfrm>
            <a:off x="6204617" y="358598"/>
            <a:ext cx="2130477" cy="45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55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87"/>
          <p:cNvSpPr txBox="1">
            <a:spLocks noGrp="1"/>
          </p:cNvSpPr>
          <p:nvPr>
            <p:ph type="sldNum" idx="12"/>
          </p:nvPr>
        </p:nvSpPr>
        <p:spPr>
          <a:xfrm>
            <a:off x="8406779" y="358600"/>
            <a:ext cx="384225" cy="33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8" name="Google Shape;128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2999" y="352780"/>
            <a:ext cx="1044624" cy="1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9481" y="346152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Два объекта">
  <p:cSld name="7_Два объекта">
    <p:bg>
      <p:bgPr>
        <a:solidFill>
          <a:schemeClr val="lt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8"/>
          <p:cNvSpPr txBox="1">
            <a:spLocks noGrp="1"/>
          </p:cNvSpPr>
          <p:nvPr>
            <p:ph type="body" idx="1"/>
          </p:nvPr>
        </p:nvSpPr>
        <p:spPr>
          <a:xfrm>
            <a:off x="353000" y="2285520"/>
            <a:ext cx="4033679" cy="421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4609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1pPr>
            <a:lvl2pPr marL="914400" lvl="1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2pPr>
            <a:lvl3pPr marL="1371600" lvl="2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3pPr>
            <a:lvl4pPr marL="1828800" lvl="3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4pPr>
            <a:lvl5pPr marL="2286000" lvl="4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88"/>
          <p:cNvSpPr txBox="1">
            <a:spLocks noGrp="1"/>
          </p:cNvSpPr>
          <p:nvPr>
            <p:ph type="body" idx="2"/>
          </p:nvPr>
        </p:nvSpPr>
        <p:spPr>
          <a:xfrm>
            <a:off x="4757326" y="2285521"/>
            <a:ext cx="4033679" cy="421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4609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1pPr>
            <a:lvl2pPr marL="914400" lvl="1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2pPr>
            <a:lvl3pPr marL="1371600" lvl="2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3pPr>
            <a:lvl4pPr marL="1828800" lvl="3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4pPr>
            <a:lvl5pPr marL="2286000" lvl="4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88"/>
          <p:cNvSpPr txBox="1">
            <a:spLocks noGrp="1"/>
          </p:cNvSpPr>
          <p:nvPr>
            <p:ph type="title"/>
          </p:nvPr>
        </p:nvSpPr>
        <p:spPr>
          <a:xfrm>
            <a:off x="353001" y="1155003"/>
            <a:ext cx="4219001" cy="946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88"/>
          <p:cNvSpPr txBox="1">
            <a:spLocks noGrp="1"/>
          </p:cNvSpPr>
          <p:nvPr>
            <p:ph type="ftr" idx="11"/>
          </p:nvPr>
        </p:nvSpPr>
        <p:spPr>
          <a:xfrm>
            <a:off x="6204617" y="358598"/>
            <a:ext cx="2130477" cy="45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55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88"/>
          <p:cNvSpPr txBox="1">
            <a:spLocks noGrp="1"/>
          </p:cNvSpPr>
          <p:nvPr>
            <p:ph type="sldNum" idx="12"/>
          </p:nvPr>
        </p:nvSpPr>
        <p:spPr>
          <a:xfrm>
            <a:off x="8406779" y="358600"/>
            <a:ext cx="384225" cy="33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6" name="Google Shape;136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2999" y="352780"/>
            <a:ext cx="1044624" cy="1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9481" y="346152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Заголовок и объект">
  <p:cSld name="2_Заголовок и объект">
    <p:bg>
      <p:bgPr>
        <a:solidFill>
          <a:srgbClr val="1D1D1F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9"/>
          <p:cNvSpPr txBox="1">
            <a:spLocks noGrp="1"/>
          </p:cNvSpPr>
          <p:nvPr>
            <p:ph type="body" idx="1"/>
          </p:nvPr>
        </p:nvSpPr>
        <p:spPr>
          <a:xfrm>
            <a:off x="352998" y="2285520"/>
            <a:ext cx="8438004" cy="421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4609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197"/>
              <a:buChar char="•"/>
              <a:defRPr sz="1197">
                <a:solidFill>
                  <a:schemeClr val="lt1"/>
                </a:solidFill>
              </a:defRPr>
            </a:lvl1pPr>
            <a:lvl2pPr marL="914400" lvl="1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97"/>
              <a:buChar char="•"/>
              <a:defRPr sz="1197">
                <a:solidFill>
                  <a:schemeClr val="lt1"/>
                </a:solidFill>
              </a:defRPr>
            </a:lvl2pPr>
            <a:lvl3pPr marL="1371600" lvl="2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97"/>
              <a:buChar char="•"/>
              <a:defRPr sz="1197">
                <a:solidFill>
                  <a:schemeClr val="lt1"/>
                </a:solidFill>
              </a:defRPr>
            </a:lvl3pPr>
            <a:lvl4pPr marL="1828800" lvl="3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97"/>
              <a:buChar char="•"/>
              <a:defRPr sz="1197">
                <a:solidFill>
                  <a:schemeClr val="lt1"/>
                </a:solidFill>
              </a:defRPr>
            </a:lvl4pPr>
            <a:lvl5pPr marL="2286000" lvl="4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197"/>
              <a:buChar char="•"/>
              <a:defRPr sz="1197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89"/>
          <p:cNvSpPr txBox="1">
            <a:spLocks noGrp="1"/>
          </p:cNvSpPr>
          <p:nvPr>
            <p:ph type="body" idx="2"/>
          </p:nvPr>
        </p:nvSpPr>
        <p:spPr>
          <a:xfrm>
            <a:off x="355755" y="1142045"/>
            <a:ext cx="5509438" cy="9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197"/>
              <a:buNone/>
              <a:defRPr sz="1197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141" name="Google Shape;141;p89"/>
          <p:cNvSpPr txBox="1">
            <a:spLocks noGrp="1"/>
          </p:cNvSpPr>
          <p:nvPr>
            <p:ph type="body" idx="3"/>
          </p:nvPr>
        </p:nvSpPr>
        <p:spPr>
          <a:xfrm>
            <a:off x="6204615" y="1142045"/>
            <a:ext cx="2586388" cy="9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855"/>
              <a:buNone/>
              <a:defRPr sz="855" i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142" name="Google Shape;142;p8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8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44" name="Google Shape;144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2999" y="352780"/>
            <a:ext cx="1044624" cy="1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9481" y="346152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Заголовок и объект">
  <p:cSld name="3_Заголовок и объект"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0"/>
          <p:cNvSpPr txBox="1">
            <a:spLocks noGrp="1"/>
          </p:cNvSpPr>
          <p:nvPr>
            <p:ph type="body" idx="1"/>
          </p:nvPr>
        </p:nvSpPr>
        <p:spPr>
          <a:xfrm>
            <a:off x="352998" y="2285520"/>
            <a:ext cx="8438004" cy="421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4609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1pPr>
            <a:lvl2pPr marL="914400" lvl="1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2pPr>
            <a:lvl3pPr marL="1371600" lvl="2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3pPr>
            <a:lvl4pPr marL="1828800" lvl="3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4pPr>
            <a:lvl5pPr marL="2286000" lvl="4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90"/>
          <p:cNvSpPr txBox="1">
            <a:spLocks noGrp="1"/>
          </p:cNvSpPr>
          <p:nvPr>
            <p:ph type="body" idx="2"/>
          </p:nvPr>
        </p:nvSpPr>
        <p:spPr>
          <a:xfrm>
            <a:off x="355755" y="1142045"/>
            <a:ext cx="5509438" cy="9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97"/>
              <a:buNone/>
              <a:defRPr sz="1197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149" name="Google Shape;149;p90"/>
          <p:cNvSpPr txBox="1">
            <a:spLocks noGrp="1"/>
          </p:cNvSpPr>
          <p:nvPr>
            <p:ph type="body" idx="3"/>
          </p:nvPr>
        </p:nvSpPr>
        <p:spPr>
          <a:xfrm>
            <a:off x="6204615" y="1142045"/>
            <a:ext cx="2586388" cy="9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 i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150" name="Google Shape;150;p9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9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52" name="Google Shape;152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2999" y="352780"/>
            <a:ext cx="1044624" cy="1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9481" y="346152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Два объекта">
  <p:cSld name="8_Два объекта">
    <p:bg>
      <p:bgPr>
        <a:solidFill>
          <a:srgbClr val="1D1D1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1"/>
          <p:cNvSpPr txBox="1">
            <a:spLocks noGrp="1"/>
          </p:cNvSpPr>
          <p:nvPr>
            <p:ph type="ftr" idx="11"/>
          </p:nvPr>
        </p:nvSpPr>
        <p:spPr>
          <a:xfrm>
            <a:off x="6204617" y="358598"/>
            <a:ext cx="2130477" cy="45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55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91"/>
          <p:cNvSpPr txBox="1">
            <a:spLocks noGrp="1"/>
          </p:cNvSpPr>
          <p:nvPr>
            <p:ph type="sldNum" idx="12"/>
          </p:nvPr>
        </p:nvSpPr>
        <p:spPr>
          <a:xfrm>
            <a:off x="8406778" y="358603"/>
            <a:ext cx="38145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7" name="Google Shape;157;p91"/>
          <p:cNvSpPr>
            <a:spLocks noGrp="1"/>
          </p:cNvSpPr>
          <p:nvPr>
            <p:ph type="pic" idx="2"/>
          </p:nvPr>
        </p:nvSpPr>
        <p:spPr>
          <a:xfrm>
            <a:off x="352999" y="2285525"/>
            <a:ext cx="5512196" cy="4213881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91"/>
          <p:cNvSpPr>
            <a:spLocks noGrp="1"/>
          </p:cNvSpPr>
          <p:nvPr>
            <p:ph type="pic" idx="3"/>
          </p:nvPr>
        </p:nvSpPr>
        <p:spPr>
          <a:xfrm>
            <a:off x="6204615" y="2285520"/>
            <a:ext cx="2586388" cy="2286960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91"/>
          <p:cNvSpPr txBox="1">
            <a:spLocks noGrp="1"/>
          </p:cNvSpPr>
          <p:nvPr>
            <p:ph type="body" idx="1"/>
          </p:nvPr>
        </p:nvSpPr>
        <p:spPr>
          <a:xfrm>
            <a:off x="355755" y="1142045"/>
            <a:ext cx="5509438" cy="9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197"/>
              <a:buNone/>
              <a:defRPr sz="1197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160" name="Google Shape;160;p91"/>
          <p:cNvSpPr txBox="1">
            <a:spLocks noGrp="1"/>
          </p:cNvSpPr>
          <p:nvPr>
            <p:ph type="body" idx="4"/>
          </p:nvPr>
        </p:nvSpPr>
        <p:spPr>
          <a:xfrm>
            <a:off x="6204615" y="5505411"/>
            <a:ext cx="2586388" cy="993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855"/>
              <a:buNone/>
              <a:defRPr sz="855" i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pic>
        <p:nvPicPr>
          <p:cNvPr id="161" name="Google Shape;161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2999" y="352780"/>
            <a:ext cx="1044624" cy="1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9481" y="346152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_Два объекта">
  <p:cSld name="9_Два объекта"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2"/>
          <p:cNvSpPr txBox="1">
            <a:spLocks noGrp="1"/>
          </p:cNvSpPr>
          <p:nvPr>
            <p:ph type="ftr" idx="11"/>
          </p:nvPr>
        </p:nvSpPr>
        <p:spPr>
          <a:xfrm>
            <a:off x="6204617" y="358598"/>
            <a:ext cx="2130477" cy="45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55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92"/>
          <p:cNvSpPr txBox="1">
            <a:spLocks noGrp="1"/>
          </p:cNvSpPr>
          <p:nvPr>
            <p:ph type="sldNum" idx="12"/>
          </p:nvPr>
        </p:nvSpPr>
        <p:spPr>
          <a:xfrm>
            <a:off x="8406778" y="358603"/>
            <a:ext cx="38145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6" name="Google Shape;166;p92"/>
          <p:cNvSpPr>
            <a:spLocks noGrp="1"/>
          </p:cNvSpPr>
          <p:nvPr>
            <p:ph type="pic" idx="2"/>
          </p:nvPr>
        </p:nvSpPr>
        <p:spPr>
          <a:xfrm>
            <a:off x="352999" y="2285525"/>
            <a:ext cx="5512196" cy="4213881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92"/>
          <p:cNvSpPr>
            <a:spLocks noGrp="1"/>
          </p:cNvSpPr>
          <p:nvPr>
            <p:ph type="pic" idx="3"/>
          </p:nvPr>
        </p:nvSpPr>
        <p:spPr>
          <a:xfrm>
            <a:off x="6204615" y="2285520"/>
            <a:ext cx="2586388" cy="228696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92"/>
          <p:cNvSpPr txBox="1">
            <a:spLocks noGrp="1"/>
          </p:cNvSpPr>
          <p:nvPr>
            <p:ph type="body" idx="1"/>
          </p:nvPr>
        </p:nvSpPr>
        <p:spPr>
          <a:xfrm>
            <a:off x="355755" y="1142045"/>
            <a:ext cx="5509438" cy="9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97"/>
              <a:buNone/>
              <a:defRPr sz="1197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169" name="Google Shape;169;p92"/>
          <p:cNvSpPr txBox="1">
            <a:spLocks noGrp="1"/>
          </p:cNvSpPr>
          <p:nvPr>
            <p:ph type="body" idx="4"/>
          </p:nvPr>
        </p:nvSpPr>
        <p:spPr>
          <a:xfrm>
            <a:off x="6204615" y="5505411"/>
            <a:ext cx="2586388" cy="993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 i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pic>
        <p:nvPicPr>
          <p:cNvPr id="170" name="Google Shape;170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2999" y="352780"/>
            <a:ext cx="1044624" cy="1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9481" y="346152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0_Два объекта">
  <p:cSld name="10_Два объекта">
    <p:bg>
      <p:bgPr>
        <a:solidFill>
          <a:srgbClr val="1D1D1F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3"/>
          <p:cNvSpPr txBox="1">
            <a:spLocks noGrp="1"/>
          </p:cNvSpPr>
          <p:nvPr>
            <p:ph type="ftr" idx="11"/>
          </p:nvPr>
        </p:nvSpPr>
        <p:spPr>
          <a:xfrm>
            <a:off x="6204617" y="358598"/>
            <a:ext cx="2130477" cy="45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55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93"/>
          <p:cNvSpPr txBox="1">
            <a:spLocks noGrp="1"/>
          </p:cNvSpPr>
          <p:nvPr>
            <p:ph type="sldNum" idx="12"/>
          </p:nvPr>
        </p:nvSpPr>
        <p:spPr>
          <a:xfrm>
            <a:off x="8406778" y="358603"/>
            <a:ext cx="38145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>
              <a:spcBef>
                <a:spcPts val="0"/>
              </a:spcBef>
              <a:buNone/>
              <a:defRPr sz="855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5" name="Google Shape;175;p93"/>
          <p:cNvSpPr>
            <a:spLocks noGrp="1"/>
          </p:cNvSpPr>
          <p:nvPr>
            <p:ph type="pic" idx="2"/>
          </p:nvPr>
        </p:nvSpPr>
        <p:spPr>
          <a:xfrm>
            <a:off x="352999" y="2285525"/>
            <a:ext cx="2586387" cy="1537217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93"/>
          <p:cNvSpPr txBox="1">
            <a:spLocks noGrp="1"/>
          </p:cNvSpPr>
          <p:nvPr>
            <p:ph type="body" idx="1"/>
          </p:nvPr>
        </p:nvSpPr>
        <p:spPr>
          <a:xfrm>
            <a:off x="355755" y="1142045"/>
            <a:ext cx="5509438" cy="9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197"/>
              <a:buNone/>
              <a:defRPr sz="1197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177" name="Google Shape;177;p93"/>
          <p:cNvSpPr txBox="1">
            <a:spLocks noGrp="1"/>
          </p:cNvSpPr>
          <p:nvPr>
            <p:ph type="body" idx="3"/>
          </p:nvPr>
        </p:nvSpPr>
        <p:spPr>
          <a:xfrm>
            <a:off x="346482" y="3922422"/>
            <a:ext cx="2586388" cy="45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5"/>
              <a:buNone/>
              <a:defRPr sz="855" i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178" name="Google Shape;178;p93"/>
          <p:cNvSpPr>
            <a:spLocks noGrp="1"/>
          </p:cNvSpPr>
          <p:nvPr>
            <p:ph type="pic" idx="4"/>
          </p:nvPr>
        </p:nvSpPr>
        <p:spPr>
          <a:xfrm>
            <a:off x="3272564" y="2285525"/>
            <a:ext cx="2586387" cy="1537217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93"/>
          <p:cNvSpPr>
            <a:spLocks noGrp="1"/>
          </p:cNvSpPr>
          <p:nvPr>
            <p:ph type="pic" idx="5"/>
          </p:nvPr>
        </p:nvSpPr>
        <p:spPr>
          <a:xfrm>
            <a:off x="6198644" y="2285525"/>
            <a:ext cx="2586387" cy="1537217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93"/>
          <p:cNvSpPr txBox="1">
            <a:spLocks noGrp="1"/>
          </p:cNvSpPr>
          <p:nvPr>
            <p:ph type="body" idx="6"/>
          </p:nvPr>
        </p:nvSpPr>
        <p:spPr>
          <a:xfrm>
            <a:off x="3272562" y="3922422"/>
            <a:ext cx="2586388" cy="45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5"/>
              <a:buNone/>
              <a:defRPr sz="855" i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181" name="Google Shape;181;p93"/>
          <p:cNvSpPr txBox="1">
            <a:spLocks noGrp="1"/>
          </p:cNvSpPr>
          <p:nvPr>
            <p:ph type="body" idx="7"/>
          </p:nvPr>
        </p:nvSpPr>
        <p:spPr>
          <a:xfrm>
            <a:off x="6198642" y="3922422"/>
            <a:ext cx="2586388" cy="45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5"/>
              <a:buNone/>
              <a:defRPr sz="855" i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182" name="Google Shape;182;p93"/>
          <p:cNvSpPr>
            <a:spLocks noGrp="1"/>
          </p:cNvSpPr>
          <p:nvPr>
            <p:ph type="pic" idx="8"/>
          </p:nvPr>
        </p:nvSpPr>
        <p:spPr>
          <a:xfrm>
            <a:off x="352999" y="4566724"/>
            <a:ext cx="2586387" cy="1537217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93"/>
          <p:cNvSpPr txBox="1">
            <a:spLocks noGrp="1"/>
          </p:cNvSpPr>
          <p:nvPr>
            <p:ph type="body" idx="9"/>
          </p:nvPr>
        </p:nvSpPr>
        <p:spPr>
          <a:xfrm>
            <a:off x="346482" y="6203618"/>
            <a:ext cx="2586388" cy="34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5"/>
              <a:buNone/>
              <a:defRPr sz="855" i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184" name="Google Shape;184;p93"/>
          <p:cNvSpPr>
            <a:spLocks noGrp="1"/>
          </p:cNvSpPr>
          <p:nvPr>
            <p:ph type="pic" idx="13"/>
          </p:nvPr>
        </p:nvSpPr>
        <p:spPr>
          <a:xfrm>
            <a:off x="3272564" y="4566724"/>
            <a:ext cx="2586387" cy="1537217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93"/>
          <p:cNvSpPr>
            <a:spLocks noGrp="1"/>
          </p:cNvSpPr>
          <p:nvPr>
            <p:ph type="pic" idx="14"/>
          </p:nvPr>
        </p:nvSpPr>
        <p:spPr>
          <a:xfrm>
            <a:off x="6198644" y="4566724"/>
            <a:ext cx="2586387" cy="1537217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93"/>
          <p:cNvSpPr txBox="1">
            <a:spLocks noGrp="1"/>
          </p:cNvSpPr>
          <p:nvPr>
            <p:ph type="body" idx="15"/>
          </p:nvPr>
        </p:nvSpPr>
        <p:spPr>
          <a:xfrm>
            <a:off x="3272562" y="6203618"/>
            <a:ext cx="2586388" cy="34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5"/>
              <a:buNone/>
              <a:defRPr sz="855" i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187" name="Google Shape;187;p93"/>
          <p:cNvSpPr txBox="1">
            <a:spLocks noGrp="1"/>
          </p:cNvSpPr>
          <p:nvPr>
            <p:ph type="body" idx="16"/>
          </p:nvPr>
        </p:nvSpPr>
        <p:spPr>
          <a:xfrm>
            <a:off x="6198642" y="6203618"/>
            <a:ext cx="2586388" cy="34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5"/>
              <a:buNone/>
              <a:defRPr sz="855" i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pic>
        <p:nvPicPr>
          <p:cNvPr id="188" name="Google Shape;188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2999" y="352780"/>
            <a:ext cx="1044624" cy="1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9481" y="346152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1_Два объекта">
  <p:cSld name="11_Два объекта"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94"/>
          <p:cNvSpPr txBox="1">
            <a:spLocks noGrp="1"/>
          </p:cNvSpPr>
          <p:nvPr>
            <p:ph type="ftr" idx="11"/>
          </p:nvPr>
        </p:nvSpPr>
        <p:spPr>
          <a:xfrm>
            <a:off x="6204617" y="358598"/>
            <a:ext cx="2130477" cy="45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55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94"/>
          <p:cNvSpPr txBox="1">
            <a:spLocks noGrp="1"/>
          </p:cNvSpPr>
          <p:nvPr>
            <p:ph type="sldNum" idx="12"/>
          </p:nvPr>
        </p:nvSpPr>
        <p:spPr>
          <a:xfrm>
            <a:off x="8406778" y="358603"/>
            <a:ext cx="38145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>
              <a:spcBef>
                <a:spcPts val="0"/>
              </a:spcBef>
              <a:buNone/>
              <a:defRPr sz="855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93" name="Google Shape;193;p94"/>
          <p:cNvSpPr>
            <a:spLocks noGrp="1"/>
          </p:cNvSpPr>
          <p:nvPr>
            <p:ph type="pic" idx="2"/>
          </p:nvPr>
        </p:nvSpPr>
        <p:spPr>
          <a:xfrm>
            <a:off x="352999" y="2285525"/>
            <a:ext cx="2586387" cy="1537217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94"/>
          <p:cNvSpPr txBox="1">
            <a:spLocks noGrp="1"/>
          </p:cNvSpPr>
          <p:nvPr>
            <p:ph type="body" idx="1"/>
          </p:nvPr>
        </p:nvSpPr>
        <p:spPr>
          <a:xfrm>
            <a:off x="355755" y="1142045"/>
            <a:ext cx="5509438" cy="9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97"/>
              <a:buNone/>
              <a:defRPr sz="1197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195" name="Google Shape;195;p94"/>
          <p:cNvSpPr txBox="1">
            <a:spLocks noGrp="1"/>
          </p:cNvSpPr>
          <p:nvPr>
            <p:ph type="body" idx="3"/>
          </p:nvPr>
        </p:nvSpPr>
        <p:spPr>
          <a:xfrm>
            <a:off x="346482" y="3922422"/>
            <a:ext cx="2586388" cy="45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 i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196" name="Google Shape;196;p94"/>
          <p:cNvSpPr>
            <a:spLocks noGrp="1"/>
          </p:cNvSpPr>
          <p:nvPr>
            <p:ph type="pic" idx="4"/>
          </p:nvPr>
        </p:nvSpPr>
        <p:spPr>
          <a:xfrm>
            <a:off x="3272564" y="2285525"/>
            <a:ext cx="2586387" cy="1537217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94"/>
          <p:cNvSpPr>
            <a:spLocks noGrp="1"/>
          </p:cNvSpPr>
          <p:nvPr>
            <p:ph type="pic" idx="5"/>
          </p:nvPr>
        </p:nvSpPr>
        <p:spPr>
          <a:xfrm>
            <a:off x="6198644" y="2285525"/>
            <a:ext cx="2586387" cy="1537217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94"/>
          <p:cNvSpPr txBox="1">
            <a:spLocks noGrp="1"/>
          </p:cNvSpPr>
          <p:nvPr>
            <p:ph type="body" idx="6"/>
          </p:nvPr>
        </p:nvSpPr>
        <p:spPr>
          <a:xfrm>
            <a:off x="3272562" y="3922422"/>
            <a:ext cx="2586388" cy="45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 i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199" name="Google Shape;199;p94"/>
          <p:cNvSpPr txBox="1">
            <a:spLocks noGrp="1"/>
          </p:cNvSpPr>
          <p:nvPr>
            <p:ph type="body" idx="7"/>
          </p:nvPr>
        </p:nvSpPr>
        <p:spPr>
          <a:xfrm>
            <a:off x="6198642" y="3922422"/>
            <a:ext cx="2586388" cy="45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 i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200" name="Google Shape;200;p94"/>
          <p:cNvSpPr>
            <a:spLocks noGrp="1"/>
          </p:cNvSpPr>
          <p:nvPr>
            <p:ph type="pic" idx="8"/>
          </p:nvPr>
        </p:nvSpPr>
        <p:spPr>
          <a:xfrm>
            <a:off x="352999" y="4566724"/>
            <a:ext cx="2586387" cy="1537217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94"/>
          <p:cNvSpPr txBox="1">
            <a:spLocks noGrp="1"/>
          </p:cNvSpPr>
          <p:nvPr>
            <p:ph type="body" idx="9"/>
          </p:nvPr>
        </p:nvSpPr>
        <p:spPr>
          <a:xfrm>
            <a:off x="346482" y="6203618"/>
            <a:ext cx="2586388" cy="34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 i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202" name="Google Shape;202;p94"/>
          <p:cNvSpPr>
            <a:spLocks noGrp="1"/>
          </p:cNvSpPr>
          <p:nvPr>
            <p:ph type="pic" idx="13"/>
          </p:nvPr>
        </p:nvSpPr>
        <p:spPr>
          <a:xfrm>
            <a:off x="3272564" y="4566724"/>
            <a:ext cx="2586387" cy="1537217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94"/>
          <p:cNvSpPr>
            <a:spLocks noGrp="1"/>
          </p:cNvSpPr>
          <p:nvPr>
            <p:ph type="pic" idx="14"/>
          </p:nvPr>
        </p:nvSpPr>
        <p:spPr>
          <a:xfrm>
            <a:off x="6198644" y="4566724"/>
            <a:ext cx="2586387" cy="1537217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94"/>
          <p:cNvSpPr txBox="1">
            <a:spLocks noGrp="1"/>
          </p:cNvSpPr>
          <p:nvPr>
            <p:ph type="body" idx="15"/>
          </p:nvPr>
        </p:nvSpPr>
        <p:spPr>
          <a:xfrm>
            <a:off x="3272562" y="6203618"/>
            <a:ext cx="2586388" cy="34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 i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205" name="Google Shape;205;p94"/>
          <p:cNvSpPr txBox="1">
            <a:spLocks noGrp="1"/>
          </p:cNvSpPr>
          <p:nvPr>
            <p:ph type="body" idx="16"/>
          </p:nvPr>
        </p:nvSpPr>
        <p:spPr>
          <a:xfrm>
            <a:off x="6198642" y="6203618"/>
            <a:ext cx="2586388" cy="34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 i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pic>
        <p:nvPicPr>
          <p:cNvPr id="206" name="Google Shape;206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2999" y="352780"/>
            <a:ext cx="1044624" cy="1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9481" y="346152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5"/>
          <p:cNvSpPr txBox="1">
            <a:spLocks noGrp="1"/>
          </p:cNvSpPr>
          <p:nvPr>
            <p:ph type="ctrTitle"/>
          </p:nvPr>
        </p:nvSpPr>
        <p:spPr>
          <a:xfrm>
            <a:off x="353000" y="2285524"/>
            <a:ext cx="4219001" cy="1976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93"/>
              <a:buFont typeface="Calibri"/>
              <a:buNone/>
              <a:defRPr sz="2993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95"/>
          <p:cNvSpPr txBox="1">
            <a:spLocks noGrp="1"/>
          </p:cNvSpPr>
          <p:nvPr>
            <p:ph type="subTitle" idx="1"/>
          </p:nvPr>
        </p:nvSpPr>
        <p:spPr>
          <a:xfrm>
            <a:off x="353000" y="5715961"/>
            <a:ext cx="2925809" cy="78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70"/>
              <a:buNone/>
              <a:defRPr sz="77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86"/>
              <a:buNone/>
              <a:defRPr sz="1886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97"/>
              <a:buNone/>
              <a:defRPr sz="1696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9pPr>
          </a:lstStyle>
          <a:p>
            <a:endParaRPr/>
          </a:p>
        </p:txBody>
      </p:sp>
      <p:pic>
        <p:nvPicPr>
          <p:cNvPr id="211" name="Google Shape;211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999" y="352780"/>
            <a:ext cx="1044624" cy="1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9481" y="346147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Только заголовок">
  <p:cSld name="3_Только заголовок">
    <p:bg>
      <p:bgPr>
        <a:blipFill>
          <a:blip r:embed="rId2">
            <a:alphaModFix amt="96000"/>
          </a:blip>
          <a:stretch>
            <a:fillRect/>
          </a:stretch>
        </a:blip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6"/>
          <p:cNvSpPr txBox="1">
            <a:spLocks noGrp="1"/>
          </p:cNvSpPr>
          <p:nvPr>
            <p:ph type="ctrTitle"/>
          </p:nvPr>
        </p:nvSpPr>
        <p:spPr>
          <a:xfrm>
            <a:off x="353000" y="2285524"/>
            <a:ext cx="4219001" cy="1976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93"/>
              <a:buFont typeface="Calibri"/>
              <a:buNone/>
              <a:defRPr sz="2993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96"/>
          <p:cNvSpPr txBox="1">
            <a:spLocks noGrp="1"/>
          </p:cNvSpPr>
          <p:nvPr>
            <p:ph type="subTitle" idx="1"/>
          </p:nvPr>
        </p:nvSpPr>
        <p:spPr>
          <a:xfrm>
            <a:off x="353000" y="5715961"/>
            <a:ext cx="2925809" cy="78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70"/>
              <a:buNone/>
              <a:defRPr sz="77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86"/>
              <a:buNone/>
              <a:defRPr sz="1886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97"/>
              <a:buNone/>
              <a:defRPr sz="1696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9pPr>
          </a:lstStyle>
          <a:p>
            <a:endParaRPr/>
          </a:p>
        </p:txBody>
      </p:sp>
      <p:pic>
        <p:nvPicPr>
          <p:cNvPr id="216" name="Google Shape;216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999" y="352780"/>
            <a:ext cx="1044624" cy="1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9481" y="346147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Титульный слайд">
  <p:cSld name="6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7"/>
          <p:cNvSpPr txBox="1">
            <a:spLocks noGrp="1"/>
          </p:cNvSpPr>
          <p:nvPr>
            <p:ph type="ctrTitle"/>
          </p:nvPr>
        </p:nvSpPr>
        <p:spPr>
          <a:xfrm>
            <a:off x="353000" y="2285524"/>
            <a:ext cx="4219001" cy="1976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93"/>
              <a:buFont typeface="Calibri"/>
              <a:buNone/>
              <a:defRPr sz="2993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999" y="342757"/>
            <a:ext cx="1158104" cy="20392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97"/>
          <p:cNvSpPr txBox="1">
            <a:spLocks noGrp="1"/>
          </p:cNvSpPr>
          <p:nvPr>
            <p:ph type="subTitle" idx="1"/>
          </p:nvPr>
        </p:nvSpPr>
        <p:spPr>
          <a:xfrm>
            <a:off x="353000" y="5715961"/>
            <a:ext cx="2925809" cy="78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70"/>
              <a:buNone/>
              <a:defRPr sz="77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86"/>
              <a:buNone/>
              <a:defRPr sz="1886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97"/>
              <a:buNone/>
              <a:defRPr sz="1696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9pPr>
          </a:lstStyle>
          <a:p>
            <a:endParaRPr/>
          </a:p>
        </p:txBody>
      </p:sp>
      <p:sp>
        <p:nvSpPr>
          <p:cNvPr id="222" name="Google Shape;222;p97"/>
          <p:cNvSpPr txBox="1">
            <a:spLocks noGrp="1"/>
          </p:cNvSpPr>
          <p:nvPr>
            <p:ph type="body" idx="2"/>
          </p:nvPr>
        </p:nvSpPr>
        <p:spPr>
          <a:xfrm>
            <a:off x="342139" y="4572480"/>
            <a:ext cx="2925809" cy="847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12"/>
              <a:buNone/>
              <a:defRPr sz="1112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pic>
        <p:nvPicPr>
          <p:cNvPr id="223" name="Google Shape;223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9481" y="346147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Заголовок и объект">
  <p:cSld name="5_Заголовок и объект">
    <p:bg>
      <p:bgPr>
        <a:solidFill>
          <a:schemeClr val="lt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98"/>
          <p:cNvSpPr txBox="1">
            <a:spLocks noGrp="1"/>
          </p:cNvSpPr>
          <p:nvPr>
            <p:ph type="body" idx="1"/>
          </p:nvPr>
        </p:nvSpPr>
        <p:spPr>
          <a:xfrm>
            <a:off x="352998" y="2285520"/>
            <a:ext cx="8438004" cy="421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4609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1pPr>
            <a:lvl2pPr marL="914400" lvl="1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2pPr>
            <a:lvl3pPr marL="1371600" lvl="2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3pPr>
            <a:lvl4pPr marL="1828800" lvl="3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4pPr>
            <a:lvl5pPr marL="2286000" lvl="4" indent="-304609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98"/>
          <p:cNvSpPr txBox="1">
            <a:spLocks noGrp="1"/>
          </p:cNvSpPr>
          <p:nvPr>
            <p:ph type="body" idx="2"/>
          </p:nvPr>
        </p:nvSpPr>
        <p:spPr>
          <a:xfrm>
            <a:off x="355755" y="1142045"/>
            <a:ext cx="5509438" cy="9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97"/>
              <a:buNone/>
              <a:defRPr sz="1197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227" name="Google Shape;227;p98"/>
          <p:cNvSpPr txBox="1">
            <a:spLocks noGrp="1"/>
          </p:cNvSpPr>
          <p:nvPr>
            <p:ph type="body" idx="3"/>
          </p:nvPr>
        </p:nvSpPr>
        <p:spPr>
          <a:xfrm>
            <a:off x="6204615" y="1142045"/>
            <a:ext cx="2586388" cy="9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 i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228" name="Google Shape;228;p9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9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230" name="Google Shape;230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2999" y="342757"/>
            <a:ext cx="1158104" cy="20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9481" y="346152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>
  <p:cSld name="1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2"/>
          <p:cNvSpPr txBox="1">
            <a:spLocks noGrp="1"/>
          </p:cNvSpPr>
          <p:nvPr>
            <p:ph type="ctrTitle"/>
          </p:nvPr>
        </p:nvSpPr>
        <p:spPr>
          <a:xfrm>
            <a:off x="352999" y="2285522"/>
            <a:ext cx="4219001" cy="1976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93"/>
              <a:buFont typeface="Calibri"/>
              <a:buNone/>
              <a:defRPr sz="2993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2"/>
          <p:cNvSpPr txBox="1">
            <a:spLocks noGrp="1"/>
          </p:cNvSpPr>
          <p:nvPr>
            <p:ph type="body" idx="1"/>
          </p:nvPr>
        </p:nvSpPr>
        <p:spPr>
          <a:xfrm>
            <a:off x="363181" y="4572480"/>
            <a:ext cx="2936670" cy="89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12"/>
              <a:buNone/>
              <a:defRPr sz="1112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3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8" name="Google Shape;38;p7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41" name="Google Shape;41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2998" y="6331195"/>
            <a:ext cx="1033876" cy="176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9481" y="6322081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Заголовок и объект">
  <p:cSld name="2_Заголовок и объект">
    <p:bg>
      <p:bgPr>
        <a:solidFill>
          <a:schemeClr val="l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body" idx="1"/>
          </p:nvPr>
        </p:nvSpPr>
        <p:spPr>
          <a:xfrm>
            <a:off x="352998" y="2285520"/>
            <a:ext cx="8438004" cy="421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46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1pPr>
            <a:lvl2pPr marL="914400" lvl="1" indent="-30460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2pPr>
            <a:lvl3pPr marL="1371600" lvl="2" indent="-30460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3pPr>
            <a:lvl4pPr marL="1828800" lvl="3" indent="-30460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4pPr>
            <a:lvl5pPr marL="2286000" lvl="4" indent="-30460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43"/>
          <p:cNvSpPr txBox="1">
            <a:spLocks noGrp="1"/>
          </p:cNvSpPr>
          <p:nvPr>
            <p:ph type="body" idx="2"/>
          </p:nvPr>
        </p:nvSpPr>
        <p:spPr>
          <a:xfrm>
            <a:off x="355755" y="1142043"/>
            <a:ext cx="5509438" cy="9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97"/>
              <a:buNone/>
              <a:defRPr sz="1197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247" name="Google Shape;247;p43"/>
          <p:cNvSpPr txBox="1">
            <a:spLocks noGrp="1"/>
          </p:cNvSpPr>
          <p:nvPr>
            <p:ph type="body" idx="3"/>
          </p:nvPr>
        </p:nvSpPr>
        <p:spPr>
          <a:xfrm>
            <a:off x="6204615" y="1142043"/>
            <a:ext cx="2586388" cy="9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 i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248" name="Google Shape;248;p4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250" name="Google Shape;250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9754" y="368881"/>
            <a:ext cx="1158104" cy="20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6236" y="372276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317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4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54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3" name="Google Shape;323;p54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54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54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5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55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55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55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55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6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5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5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5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7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2" name="Google Shape;342;p5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57"/>
          <p:cNvSpPr txBox="1">
            <a:spLocks noGrp="1"/>
          </p:cNvSpPr>
          <p:nvPr>
            <p:ph type="body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4" name="Google Shape;344;p57"/>
          <p:cNvSpPr txBox="1">
            <a:spLocks noGrp="1"/>
          </p:cNvSpPr>
          <p:nvPr>
            <p:ph type="body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5" name="Google Shape;345;p5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5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8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5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5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60"/>
          <p:cNvSpPr txBox="1">
            <a:spLocks noGrp="1"/>
          </p:cNvSpPr>
          <p:nvPr>
            <p:ph type="body"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60" name="Google Shape;360;p6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1" name="Google Shape;361;p6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6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6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1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61"/>
          <p:cNvSpPr>
            <a:spLocks noGrp="1"/>
          </p:cNvSpPr>
          <p:nvPr>
            <p:ph type="pic" idx="2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67" name="Google Shape;367;p61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8" name="Google Shape;368;p6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6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6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62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6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6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6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4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4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4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4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4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3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63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6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6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6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Титульный слайд">
  <p:cSld name="3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4"/>
          <p:cNvSpPr txBox="1">
            <a:spLocks noGrp="1"/>
          </p:cNvSpPr>
          <p:nvPr>
            <p:ph type="ctrTitle"/>
          </p:nvPr>
        </p:nvSpPr>
        <p:spPr>
          <a:xfrm>
            <a:off x="352999" y="2285522"/>
            <a:ext cx="4219001" cy="1976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93"/>
              <a:buFont typeface="Calibri"/>
              <a:buNone/>
              <a:defRPr sz="2993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5" name="Google Shape;385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999" y="342755"/>
            <a:ext cx="1158104" cy="20392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4"/>
          <p:cNvSpPr txBox="1">
            <a:spLocks noGrp="1"/>
          </p:cNvSpPr>
          <p:nvPr>
            <p:ph type="subTitle" idx="1"/>
          </p:nvPr>
        </p:nvSpPr>
        <p:spPr>
          <a:xfrm>
            <a:off x="352999" y="5715961"/>
            <a:ext cx="2925809" cy="78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70"/>
              <a:buNone/>
              <a:defRPr sz="77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86"/>
              <a:buNone/>
              <a:defRPr sz="1886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97"/>
              <a:buNone/>
              <a:defRPr sz="1696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9"/>
              <a:buNone/>
              <a:defRPr sz="1509"/>
            </a:lvl9pPr>
          </a:lstStyle>
          <a:p>
            <a:endParaRPr/>
          </a:p>
        </p:txBody>
      </p:sp>
      <p:sp>
        <p:nvSpPr>
          <p:cNvPr id="387" name="Google Shape;387;p64"/>
          <p:cNvSpPr txBox="1">
            <a:spLocks noGrp="1"/>
          </p:cNvSpPr>
          <p:nvPr>
            <p:ph type="body" idx="2"/>
          </p:nvPr>
        </p:nvSpPr>
        <p:spPr>
          <a:xfrm>
            <a:off x="342138" y="4572480"/>
            <a:ext cx="2925809" cy="847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12"/>
              <a:buNone/>
              <a:defRPr sz="1112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pic>
        <p:nvPicPr>
          <p:cNvPr id="388" name="Google Shape;388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9481" y="346147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итульный слайд">
  <p:cSld name="4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5"/>
          <p:cNvSpPr txBox="1">
            <a:spLocks noGrp="1"/>
          </p:cNvSpPr>
          <p:nvPr>
            <p:ph type="ctrTitle"/>
          </p:nvPr>
        </p:nvSpPr>
        <p:spPr>
          <a:xfrm>
            <a:off x="352999" y="2285522"/>
            <a:ext cx="4219001" cy="1976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93"/>
              <a:buFont typeface="Calibri"/>
              <a:buNone/>
              <a:defRPr sz="2993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65"/>
          <p:cNvSpPr txBox="1">
            <a:spLocks noGrp="1"/>
          </p:cNvSpPr>
          <p:nvPr>
            <p:ph type="body" idx="1"/>
          </p:nvPr>
        </p:nvSpPr>
        <p:spPr>
          <a:xfrm>
            <a:off x="363181" y="4572480"/>
            <a:ext cx="2936670" cy="89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12"/>
              <a:buNone/>
              <a:defRPr sz="1112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pic>
        <p:nvPicPr>
          <p:cNvPr id="392" name="Google Shape;392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999" y="6318684"/>
            <a:ext cx="1158104" cy="20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9481" y="6322079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Титульный слайд">
  <p:cSld name="5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6"/>
          <p:cNvSpPr txBox="1">
            <a:spLocks noGrp="1"/>
          </p:cNvSpPr>
          <p:nvPr>
            <p:ph type="ctrTitle"/>
          </p:nvPr>
        </p:nvSpPr>
        <p:spPr>
          <a:xfrm>
            <a:off x="352999" y="2285522"/>
            <a:ext cx="4219001" cy="1976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93"/>
              <a:buFont typeface="Calibri"/>
              <a:buNone/>
              <a:defRPr sz="2993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66"/>
          <p:cNvSpPr txBox="1">
            <a:spLocks noGrp="1"/>
          </p:cNvSpPr>
          <p:nvPr>
            <p:ph type="body" idx="1"/>
          </p:nvPr>
        </p:nvSpPr>
        <p:spPr>
          <a:xfrm>
            <a:off x="363181" y="4572480"/>
            <a:ext cx="2936670" cy="89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12"/>
              <a:buNone/>
              <a:defRPr sz="1112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pic>
        <p:nvPicPr>
          <p:cNvPr id="397" name="Google Shape;397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999" y="6318684"/>
            <a:ext cx="1158104" cy="20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9481" y="6322079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Титульный слайд">
  <p:cSld name="6_Титульный слайд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7"/>
          <p:cNvSpPr txBox="1">
            <a:spLocks noGrp="1"/>
          </p:cNvSpPr>
          <p:nvPr>
            <p:ph type="ctrTitle"/>
          </p:nvPr>
        </p:nvSpPr>
        <p:spPr>
          <a:xfrm>
            <a:off x="352999" y="2285522"/>
            <a:ext cx="4219001" cy="1976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93"/>
              <a:buFont typeface="Calibri"/>
              <a:buNone/>
              <a:defRPr sz="2993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67"/>
          <p:cNvSpPr txBox="1">
            <a:spLocks noGrp="1"/>
          </p:cNvSpPr>
          <p:nvPr>
            <p:ph type="body" idx="1"/>
          </p:nvPr>
        </p:nvSpPr>
        <p:spPr>
          <a:xfrm>
            <a:off x="363181" y="4572480"/>
            <a:ext cx="2936670" cy="895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12"/>
              <a:buNone/>
              <a:defRPr sz="1112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pic>
        <p:nvPicPr>
          <p:cNvPr id="402" name="Google Shape;402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073" y="6305315"/>
            <a:ext cx="1139629" cy="19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Два объекта">
  <p:cSld name="1_Два объекта">
    <p:bg>
      <p:bgPr>
        <a:solidFill>
          <a:schemeClr val="lt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8"/>
          <p:cNvSpPr txBox="1">
            <a:spLocks noGrp="1"/>
          </p:cNvSpPr>
          <p:nvPr>
            <p:ph type="body" idx="1"/>
          </p:nvPr>
        </p:nvSpPr>
        <p:spPr>
          <a:xfrm>
            <a:off x="352999" y="2285520"/>
            <a:ext cx="4033679" cy="421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46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1pPr>
            <a:lvl2pPr marL="914400" lvl="1" indent="-30460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2pPr>
            <a:lvl3pPr marL="1371600" lvl="2" indent="-30460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3pPr>
            <a:lvl4pPr marL="1828800" lvl="3" indent="-30460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4pPr>
            <a:lvl5pPr marL="2286000" lvl="4" indent="-30460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5" name="Google Shape;405;p68"/>
          <p:cNvSpPr txBox="1">
            <a:spLocks noGrp="1"/>
          </p:cNvSpPr>
          <p:nvPr>
            <p:ph type="body" idx="2"/>
          </p:nvPr>
        </p:nvSpPr>
        <p:spPr>
          <a:xfrm>
            <a:off x="4757325" y="2285521"/>
            <a:ext cx="4033679" cy="421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46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1pPr>
            <a:lvl2pPr marL="914400" lvl="1" indent="-30460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2pPr>
            <a:lvl3pPr marL="1371600" lvl="2" indent="-30460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3pPr>
            <a:lvl4pPr marL="1828800" lvl="3" indent="-30460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4pPr>
            <a:lvl5pPr marL="2286000" lvl="4" indent="-30460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6" name="Google Shape;406;p68"/>
          <p:cNvSpPr txBox="1">
            <a:spLocks noGrp="1"/>
          </p:cNvSpPr>
          <p:nvPr>
            <p:ph type="title"/>
          </p:nvPr>
        </p:nvSpPr>
        <p:spPr>
          <a:xfrm>
            <a:off x="353000" y="1155003"/>
            <a:ext cx="4219001" cy="946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68"/>
          <p:cNvSpPr txBox="1">
            <a:spLocks noGrp="1"/>
          </p:cNvSpPr>
          <p:nvPr>
            <p:ph type="ftr" idx="11"/>
          </p:nvPr>
        </p:nvSpPr>
        <p:spPr>
          <a:xfrm>
            <a:off x="6204616" y="358598"/>
            <a:ext cx="2130477" cy="45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55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68"/>
          <p:cNvSpPr txBox="1">
            <a:spLocks noGrp="1"/>
          </p:cNvSpPr>
          <p:nvPr>
            <p:ph type="sldNum" idx="12"/>
          </p:nvPr>
        </p:nvSpPr>
        <p:spPr>
          <a:xfrm>
            <a:off x="8406778" y="358600"/>
            <a:ext cx="384225" cy="33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55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lvl="1" indent="0" algn="r">
              <a:spcBef>
                <a:spcPts val="0"/>
              </a:spcBef>
              <a:buNone/>
              <a:defRPr sz="855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lvl="2" indent="0" algn="r">
              <a:spcBef>
                <a:spcPts val="0"/>
              </a:spcBef>
              <a:buNone/>
              <a:defRPr sz="855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lvl="3" indent="0" algn="r">
              <a:spcBef>
                <a:spcPts val="0"/>
              </a:spcBef>
              <a:buNone/>
              <a:defRPr sz="855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lvl="4" indent="0" algn="r">
              <a:spcBef>
                <a:spcPts val="0"/>
              </a:spcBef>
              <a:buNone/>
              <a:defRPr sz="855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lvl="5" indent="0" algn="r">
              <a:spcBef>
                <a:spcPts val="0"/>
              </a:spcBef>
              <a:buNone/>
              <a:defRPr sz="855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lvl="6" indent="0" algn="r">
              <a:spcBef>
                <a:spcPts val="0"/>
              </a:spcBef>
              <a:buNone/>
              <a:defRPr sz="855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lvl="7" indent="0" algn="r">
              <a:spcBef>
                <a:spcPts val="0"/>
              </a:spcBef>
              <a:buNone/>
              <a:defRPr sz="855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lvl="8" indent="0" algn="r">
              <a:spcBef>
                <a:spcPts val="0"/>
              </a:spcBef>
              <a:buNone/>
              <a:defRPr sz="855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409" name="Google Shape;409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2999" y="342755"/>
            <a:ext cx="1158104" cy="20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9481" y="346150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Заголовок и объект">
  <p:cSld name="1_Заголовок и объект">
    <p:bg>
      <p:bgPr>
        <a:solidFill>
          <a:schemeClr val="lt1"/>
        </a:solid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9"/>
          <p:cNvSpPr txBox="1">
            <a:spLocks noGrp="1"/>
          </p:cNvSpPr>
          <p:nvPr>
            <p:ph type="body" idx="1"/>
          </p:nvPr>
        </p:nvSpPr>
        <p:spPr>
          <a:xfrm>
            <a:off x="352998" y="2285520"/>
            <a:ext cx="8438004" cy="421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460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1pPr>
            <a:lvl2pPr marL="914400" lvl="1" indent="-30460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2pPr>
            <a:lvl3pPr marL="1371600" lvl="2" indent="-30460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3pPr>
            <a:lvl4pPr marL="1828800" lvl="3" indent="-30460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4pPr>
            <a:lvl5pPr marL="2286000" lvl="4" indent="-30460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97"/>
              <a:buChar char="•"/>
              <a:defRPr sz="1197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3" name="Google Shape;413;p69"/>
          <p:cNvSpPr txBox="1">
            <a:spLocks noGrp="1"/>
          </p:cNvSpPr>
          <p:nvPr>
            <p:ph type="body" idx="2"/>
          </p:nvPr>
        </p:nvSpPr>
        <p:spPr>
          <a:xfrm>
            <a:off x="355755" y="1142043"/>
            <a:ext cx="5509438" cy="9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97"/>
              <a:buNone/>
              <a:defRPr sz="1197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414" name="Google Shape;414;p69"/>
          <p:cNvSpPr txBox="1">
            <a:spLocks noGrp="1"/>
          </p:cNvSpPr>
          <p:nvPr>
            <p:ph type="body" idx="3"/>
          </p:nvPr>
        </p:nvSpPr>
        <p:spPr>
          <a:xfrm>
            <a:off x="6204615" y="1142043"/>
            <a:ext cx="2586388" cy="9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 i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415" name="Google Shape;415;p6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6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417" name="Google Shape;417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2999" y="342755"/>
            <a:ext cx="1158104" cy="20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9481" y="346150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Два объекта">
  <p:cSld name="2_Два объекта">
    <p:bg>
      <p:bgPr>
        <a:solidFill>
          <a:schemeClr val="lt1"/>
        </a:soli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0"/>
          <p:cNvSpPr txBox="1">
            <a:spLocks noGrp="1"/>
          </p:cNvSpPr>
          <p:nvPr>
            <p:ph type="ftr" idx="11"/>
          </p:nvPr>
        </p:nvSpPr>
        <p:spPr>
          <a:xfrm>
            <a:off x="6204616" y="358598"/>
            <a:ext cx="2130477" cy="45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55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70"/>
          <p:cNvSpPr txBox="1">
            <a:spLocks noGrp="1"/>
          </p:cNvSpPr>
          <p:nvPr>
            <p:ph type="sldNum" idx="12"/>
          </p:nvPr>
        </p:nvSpPr>
        <p:spPr>
          <a:xfrm>
            <a:off x="8406778" y="358601"/>
            <a:ext cx="38145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55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lvl="1" indent="0" algn="r">
              <a:spcBef>
                <a:spcPts val="0"/>
              </a:spcBef>
              <a:buNone/>
              <a:defRPr sz="855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lvl="2" indent="0" algn="r">
              <a:spcBef>
                <a:spcPts val="0"/>
              </a:spcBef>
              <a:buNone/>
              <a:defRPr sz="855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lvl="3" indent="0" algn="r">
              <a:spcBef>
                <a:spcPts val="0"/>
              </a:spcBef>
              <a:buNone/>
              <a:defRPr sz="855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lvl="4" indent="0" algn="r">
              <a:spcBef>
                <a:spcPts val="0"/>
              </a:spcBef>
              <a:buNone/>
              <a:defRPr sz="855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lvl="5" indent="0" algn="r">
              <a:spcBef>
                <a:spcPts val="0"/>
              </a:spcBef>
              <a:buNone/>
              <a:defRPr sz="855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lvl="6" indent="0" algn="r">
              <a:spcBef>
                <a:spcPts val="0"/>
              </a:spcBef>
              <a:buNone/>
              <a:defRPr sz="855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lvl="7" indent="0" algn="r">
              <a:spcBef>
                <a:spcPts val="0"/>
              </a:spcBef>
              <a:buNone/>
              <a:defRPr sz="855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lvl="8" indent="0" algn="r">
              <a:spcBef>
                <a:spcPts val="0"/>
              </a:spcBef>
              <a:buNone/>
              <a:defRPr sz="855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22" name="Google Shape;422;p70"/>
          <p:cNvSpPr>
            <a:spLocks noGrp="1"/>
          </p:cNvSpPr>
          <p:nvPr>
            <p:ph type="pic" idx="2"/>
          </p:nvPr>
        </p:nvSpPr>
        <p:spPr>
          <a:xfrm>
            <a:off x="352999" y="2285523"/>
            <a:ext cx="5512196" cy="4213881"/>
          </a:xfrm>
          <a:prstGeom prst="rect">
            <a:avLst/>
          </a:prstGeom>
          <a:noFill/>
          <a:ln>
            <a:noFill/>
          </a:ln>
        </p:spPr>
      </p:sp>
      <p:sp>
        <p:nvSpPr>
          <p:cNvPr id="423" name="Google Shape;423;p70"/>
          <p:cNvSpPr>
            <a:spLocks noGrp="1"/>
          </p:cNvSpPr>
          <p:nvPr>
            <p:ph type="pic" idx="3"/>
          </p:nvPr>
        </p:nvSpPr>
        <p:spPr>
          <a:xfrm>
            <a:off x="6204615" y="2285520"/>
            <a:ext cx="2586388" cy="2286960"/>
          </a:xfrm>
          <a:prstGeom prst="rect">
            <a:avLst/>
          </a:prstGeom>
          <a:noFill/>
          <a:ln>
            <a:noFill/>
          </a:ln>
        </p:spPr>
      </p:sp>
      <p:sp>
        <p:nvSpPr>
          <p:cNvPr id="424" name="Google Shape;424;p70"/>
          <p:cNvSpPr txBox="1">
            <a:spLocks noGrp="1"/>
          </p:cNvSpPr>
          <p:nvPr>
            <p:ph type="body" idx="1"/>
          </p:nvPr>
        </p:nvSpPr>
        <p:spPr>
          <a:xfrm>
            <a:off x="355755" y="1142043"/>
            <a:ext cx="5509438" cy="9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97"/>
              <a:buNone/>
              <a:defRPr sz="1197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425" name="Google Shape;425;p70"/>
          <p:cNvSpPr txBox="1">
            <a:spLocks noGrp="1"/>
          </p:cNvSpPr>
          <p:nvPr>
            <p:ph type="body" idx="4"/>
          </p:nvPr>
        </p:nvSpPr>
        <p:spPr>
          <a:xfrm>
            <a:off x="6204615" y="5505411"/>
            <a:ext cx="2586388" cy="993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 i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pic>
        <p:nvPicPr>
          <p:cNvPr id="426" name="Google Shape;426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2999" y="342755"/>
            <a:ext cx="1158104" cy="20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9481" y="346150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Два объекта">
  <p:cSld name="4_Два объекта">
    <p:bg>
      <p:bgPr>
        <a:solidFill>
          <a:schemeClr val="lt1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1"/>
          <p:cNvSpPr txBox="1">
            <a:spLocks noGrp="1"/>
          </p:cNvSpPr>
          <p:nvPr>
            <p:ph type="ftr" idx="11"/>
          </p:nvPr>
        </p:nvSpPr>
        <p:spPr>
          <a:xfrm>
            <a:off x="6204616" y="358598"/>
            <a:ext cx="2130477" cy="450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855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71"/>
          <p:cNvSpPr txBox="1">
            <a:spLocks noGrp="1"/>
          </p:cNvSpPr>
          <p:nvPr>
            <p:ph type="sldNum" idx="12"/>
          </p:nvPr>
        </p:nvSpPr>
        <p:spPr>
          <a:xfrm>
            <a:off x="8406778" y="358601"/>
            <a:ext cx="38145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855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lvl="1" indent="0" algn="r">
              <a:spcBef>
                <a:spcPts val="0"/>
              </a:spcBef>
              <a:buNone/>
              <a:defRPr sz="855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lvl="2" indent="0" algn="r">
              <a:spcBef>
                <a:spcPts val="0"/>
              </a:spcBef>
              <a:buNone/>
              <a:defRPr sz="855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lvl="3" indent="0" algn="r">
              <a:spcBef>
                <a:spcPts val="0"/>
              </a:spcBef>
              <a:buNone/>
              <a:defRPr sz="855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lvl="4" indent="0" algn="r">
              <a:spcBef>
                <a:spcPts val="0"/>
              </a:spcBef>
              <a:buNone/>
              <a:defRPr sz="855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lvl="5" indent="0" algn="r">
              <a:spcBef>
                <a:spcPts val="0"/>
              </a:spcBef>
              <a:buNone/>
              <a:defRPr sz="855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lvl="6" indent="0" algn="r">
              <a:spcBef>
                <a:spcPts val="0"/>
              </a:spcBef>
              <a:buNone/>
              <a:defRPr sz="855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lvl="7" indent="0" algn="r">
              <a:spcBef>
                <a:spcPts val="0"/>
              </a:spcBef>
              <a:buNone/>
              <a:defRPr sz="855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lvl="8" indent="0" algn="r">
              <a:spcBef>
                <a:spcPts val="0"/>
              </a:spcBef>
              <a:buNone/>
              <a:defRPr sz="855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31" name="Google Shape;431;p71"/>
          <p:cNvSpPr>
            <a:spLocks noGrp="1"/>
          </p:cNvSpPr>
          <p:nvPr>
            <p:ph type="pic" idx="2"/>
          </p:nvPr>
        </p:nvSpPr>
        <p:spPr>
          <a:xfrm>
            <a:off x="352999" y="2285523"/>
            <a:ext cx="2586387" cy="1537217"/>
          </a:xfrm>
          <a:prstGeom prst="rect">
            <a:avLst/>
          </a:prstGeom>
          <a:noFill/>
          <a:ln>
            <a:noFill/>
          </a:ln>
        </p:spPr>
      </p:sp>
      <p:sp>
        <p:nvSpPr>
          <p:cNvPr id="432" name="Google Shape;432;p71"/>
          <p:cNvSpPr txBox="1">
            <a:spLocks noGrp="1"/>
          </p:cNvSpPr>
          <p:nvPr>
            <p:ph type="body" idx="1"/>
          </p:nvPr>
        </p:nvSpPr>
        <p:spPr>
          <a:xfrm>
            <a:off x="355755" y="1142043"/>
            <a:ext cx="5509438" cy="96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97"/>
              <a:buNone/>
              <a:defRPr sz="1197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433" name="Google Shape;433;p71"/>
          <p:cNvSpPr txBox="1">
            <a:spLocks noGrp="1"/>
          </p:cNvSpPr>
          <p:nvPr>
            <p:ph type="body" idx="3"/>
          </p:nvPr>
        </p:nvSpPr>
        <p:spPr>
          <a:xfrm>
            <a:off x="346482" y="3922420"/>
            <a:ext cx="2586388" cy="45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 i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434" name="Google Shape;434;p71"/>
          <p:cNvSpPr>
            <a:spLocks noGrp="1"/>
          </p:cNvSpPr>
          <p:nvPr>
            <p:ph type="pic" idx="4"/>
          </p:nvPr>
        </p:nvSpPr>
        <p:spPr>
          <a:xfrm>
            <a:off x="3272563" y="2285523"/>
            <a:ext cx="2586387" cy="1537217"/>
          </a:xfrm>
          <a:prstGeom prst="rect">
            <a:avLst/>
          </a:prstGeom>
          <a:noFill/>
          <a:ln>
            <a:noFill/>
          </a:ln>
        </p:spPr>
      </p:sp>
      <p:sp>
        <p:nvSpPr>
          <p:cNvPr id="435" name="Google Shape;435;p71"/>
          <p:cNvSpPr>
            <a:spLocks noGrp="1"/>
          </p:cNvSpPr>
          <p:nvPr>
            <p:ph type="pic" idx="5"/>
          </p:nvPr>
        </p:nvSpPr>
        <p:spPr>
          <a:xfrm>
            <a:off x="6198643" y="2285523"/>
            <a:ext cx="2586387" cy="1537217"/>
          </a:xfrm>
          <a:prstGeom prst="rect">
            <a:avLst/>
          </a:prstGeom>
          <a:noFill/>
          <a:ln>
            <a:noFill/>
          </a:ln>
        </p:spPr>
      </p:sp>
      <p:sp>
        <p:nvSpPr>
          <p:cNvPr id="436" name="Google Shape;436;p71"/>
          <p:cNvSpPr txBox="1">
            <a:spLocks noGrp="1"/>
          </p:cNvSpPr>
          <p:nvPr>
            <p:ph type="body" idx="6"/>
          </p:nvPr>
        </p:nvSpPr>
        <p:spPr>
          <a:xfrm>
            <a:off x="3272562" y="3922420"/>
            <a:ext cx="2586388" cy="45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 i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437" name="Google Shape;437;p71"/>
          <p:cNvSpPr txBox="1">
            <a:spLocks noGrp="1"/>
          </p:cNvSpPr>
          <p:nvPr>
            <p:ph type="body" idx="7"/>
          </p:nvPr>
        </p:nvSpPr>
        <p:spPr>
          <a:xfrm>
            <a:off x="6198642" y="3922420"/>
            <a:ext cx="2586388" cy="45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 i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438" name="Google Shape;438;p71"/>
          <p:cNvSpPr>
            <a:spLocks noGrp="1"/>
          </p:cNvSpPr>
          <p:nvPr>
            <p:ph type="pic" idx="8"/>
          </p:nvPr>
        </p:nvSpPr>
        <p:spPr>
          <a:xfrm>
            <a:off x="352999" y="4566722"/>
            <a:ext cx="2586387" cy="1537217"/>
          </a:xfrm>
          <a:prstGeom prst="rect">
            <a:avLst/>
          </a:prstGeom>
          <a:noFill/>
          <a:ln>
            <a:noFill/>
          </a:ln>
        </p:spPr>
      </p:sp>
      <p:sp>
        <p:nvSpPr>
          <p:cNvPr id="439" name="Google Shape;439;p71"/>
          <p:cNvSpPr txBox="1">
            <a:spLocks noGrp="1"/>
          </p:cNvSpPr>
          <p:nvPr>
            <p:ph type="body" idx="9"/>
          </p:nvPr>
        </p:nvSpPr>
        <p:spPr>
          <a:xfrm>
            <a:off x="346482" y="6203618"/>
            <a:ext cx="2586388" cy="34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 i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440" name="Google Shape;440;p71"/>
          <p:cNvSpPr>
            <a:spLocks noGrp="1"/>
          </p:cNvSpPr>
          <p:nvPr>
            <p:ph type="pic" idx="13"/>
          </p:nvPr>
        </p:nvSpPr>
        <p:spPr>
          <a:xfrm>
            <a:off x="3272563" y="4566722"/>
            <a:ext cx="2586387" cy="1537217"/>
          </a:xfrm>
          <a:prstGeom prst="rect">
            <a:avLst/>
          </a:prstGeom>
          <a:noFill/>
          <a:ln>
            <a:noFill/>
          </a:ln>
        </p:spPr>
      </p:sp>
      <p:sp>
        <p:nvSpPr>
          <p:cNvPr id="441" name="Google Shape;441;p71"/>
          <p:cNvSpPr>
            <a:spLocks noGrp="1"/>
          </p:cNvSpPr>
          <p:nvPr>
            <p:ph type="pic" idx="14"/>
          </p:nvPr>
        </p:nvSpPr>
        <p:spPr>
          <a:xfrm>
            <a:off x="6198643" y="4566722"/>
            <a:ext cx="2586387" cy="1537217"/>
          </a:xfrm>
          <a:prstGeom prst="rect">
            <a:avLst/>
          </a:prstGeom>
          <a:noFill/>
          <a:ln>
            <a:noFill/>
          </a:ln>
        </p:spPr>
      </p:sp>
      <p:sp>
        <p:nvSpPr>
          <p:cNvPr id="442" name="Google Shape;442;p71"/>
          <p:cNvSpPr txBox="1">
            <a:spLocks noGrp="1"/>
          </p:cNvSpPr>
          <p:nvPr>
            <p:ph type="body" idx="15"/>
          </p:nvPr>
        </p:nvSpPr>
        <p:spPr>
          <a:xfrm>
            <a:off x="3272562" y="6203618"/>
            <a:ext cx="2586388" cy="34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 i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sp>
        <p:nvSpPr>
          <p:cNvPr id="443" name="Google Shape;443;p71"/>
          <p:cNvSpPr txBox="1">
            <a:spLocks noGrp="1"/>
          </p:cNvSpPr>
          <p:nvPr>
            <p:ph type="body" idx="16"/>
          </p:nvPr>
        </p:nvSpPr>
        <p:spPr>
          <a:xfrm>
            <a:off x="6198642" y="6203618"/>
            <a:ext cx="2586388" cy="349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 i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32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31"/>
              <a:buNone/>
              <a:defRPr sz="113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42"/>
              <a:buNone/>
              <a:defRPr sz="942"/>
            </a:lvl9pPr>
          </a:lstStyle>
          <a:p>
            <a:endParaRPr/>
          </a:p>
        </p:txBody>
      </p:sp>
      <p:pic>
        <p:nvPicPr>
          <p:cNvPr id="444" name="Google Shape;444;p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2999" y="342755"/>
            <a:ext cx="1158104" cy="20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9481" y="346150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Заголовок и объект">
  <p:cSld name="4_Заголовок и объект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48" name="Google Shape;448;p72"/>
          <p:cNvSpPr txBox="1"/>
          <p:nvPr/>
        </p:nvSpPr>
        <p:spPr>
          <a:xfrm>
            <a:off x="6125308" y="499529"/>
            <a:ext cx="2079600" cy="205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38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/>
                <a:cs typeface="Roboto Condensed Light"/>
                <a:sym typeface="Roboto Condensed Light"/>
              </a:rPr>
              <a:t>Санкт-Петербург, Сапёрный пер., д.1 </a:t>
            </a:r>
            <a:r>
              <a:rPr lang="ru-RU" sz="738" dirty="0" err="1">
                <a:solidFill>
                  <a:schemeClr val="dk1"/>
                </a:solidFill>
                <a:latin typeface="Arial Narrow" panose="020B0606020202030204" pitchFamily="34" charset="0"/>
                <a:ea typeface="Roboto Condensed Light"/>
                <a:cs typeface="Roboto Condensed Light"/>
                <a:sym typeface="Roboto Condensed Light"/>
              </a:rPr>
              <a:t>лит.А</a:t>
            </a:r>
            <a:r>
              <a:rPr lang="ru-RU" sz="738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/>
                <a:cs typeface="Roboto Condensed Light"/>
                <a:sym typeface="Roboto Condensed Light"/>
              </a:rPr>
              <a:t> </a:t>
            </a:r>
            <a:endParaRPr sz="600" dirty="0">
              <a:solidFill>
                <a:srgbClr val="7F7F7F"/>
              </a:solidFill>
              <a:latin typeface="Arial Narrow" panose="020B0606020202030204" pitchFamily="34" charset="0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449" name="Google Shape;449;p72"/>
          <p:cNvCxnSpPr/>
          <p:nvPr/>
        </p:nvCxnSpPr>
        <p:spPr>
          <a:xfrm>
            <a:off x="6125308" y="493973"/>
            <a:ext cx="0" cy="232433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50" name="Google Shape;450;p72"/>
          <p:cNvCxnSpPr/>
          <p:nvPr/>
        </p:nvCxnSpPr>
        <p:spPr>
          <a:xfrm>
            <a:off x="595533" y="0"/>
            <a:ext cx="3546" cy="513020"/>
          </a:xfrm>
          <a:prstGeom prst="straightConnector1">
            <a:avLst/>
          </a:prstGeom>
          <a:noFill/>
          <a:ln w="412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51" name="Google Shape;451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24194" y="410705"/>
            <a:ext cx="1338983" cy="3930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2" name="Google Shape;452;p72"/>
          <p:cNvCxnSpPr/>
          <p:nvPr/>
        </p:nvCxnSpPr>
        <p:spPr>
          <a:xfrm>
            <a:off x="595533" y="6179820"/>
            <a:ext cx="3545" cy="678180"/>
          </a:xfrm>
          <a:prstGeom prst="straightConnector1">
            <a:avLst/>
          </a:prstGeom>
          <a:noFill/>
          <a:ln w="412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5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7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75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5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5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6" name="Google Shape;56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2999" y="352780"/>
            <a:ext cx="1044624" cy="1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9481" y="346152"/>
            <a:ext cx="1157644" cy="197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6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6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1" name="Google Shape;61;p76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76"/>
          <p:cNvSpPr txBox="1">
            <a:spLocks noGrp="1"/>
          </p:cNvSpPr>
          <p:nvPr>
            <p:ph type="body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3" name="Google Shape;63;p76"/>
          <p:cNvSpPr txBox="1">
            <a:spLocks noGrp="1"/>
          </p:cNvSpPr>
          <p:nvPr>
            <p:ph type="body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7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9"/>
          <p:cNvSpPr txBox="1">
            <a:spLocks noGrp="1"/>
          </p:cNvSpPr>
          <p:nvPr>
            <p:ph type="body"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9" name="Google Shape;79;p7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0" name="Google Shape;80;p7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7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image" Target="../media/image9.png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1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4" name="Google Shape;234;p4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4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4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Google Shape;237;p4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238" name="Google Shape;238;p4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39553" y="404664"/>
            <a:ext cx="3169487" cy="29140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1.png"/><Relationship Id="rId4" Type="http://schemas.openxmlformats.org/officeDocument/2006/relationships/image" Target="../media/image6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0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5.png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8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0" Type="http://schemas.openxmlformats.org/officeDocument/2006/relationships/image" Target="../media/image117.jp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e.popinako@penoplex.ru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2.emf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928078A-988C-B6F6-9FB3-13B31FC109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17" r="37640" b="19813"/>
          <a:stretch/>
        </p:blipFill>
        <p:spPr>
          <a:xfrm>
            <a:off x="3346471" y="1884049"/>
            <a:ext cx="5797530" cy="4973951"/>
          </a:xfrm>
          <a:prstGeom prst="rect">
            <a:avLst/>
          </a:prstGeom>
        </p:spPr>
      </p:pic>
      <p:sp>
        <p:nvSpPr>
          <p:cNvPr id="473" name="Google Shape;473;p6"/>
          <p:cNvSpPr txBox="1">
            <a:spLocks noGrp="1"/>
          </p:cNvSpPr>
          <p:nvPr>
            <p:ph type="title"/>
          </p:nvPr>
        </p:nvSpPr>
        <p:spPr>
          <a:xfrm>
            <a:off x="420661" y="1884049"/>
            <a:ext cx="6437339" cy="3091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t" anchorCtr="0">
            <a:noAutofit/>
          </a:bodyPr>
          <a:lstStyle/>
          <a:p>
            <a:pPr>
              <a:buSzPts val="2800"/>
            </a:pPr>
            <a:r>
              <a:rPr lang="ru-RU" sz="2600" b="1" dirty="0" smtClean="0"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</a:rPr>
              <a:t>СОВРЕМЕННЫЕ СИСТЕМЫ ТЕПЛОИЗОЛЯЦИИ ОГРАЖДАЮЩИХ КОНСТРУКЦИЙ ЗДАНИЙ </a:t>
            </a:r>
            <a:br>
              <a:rPr lang="ru-RU" sz="2600" b="1" dirty="0" smtClean="0"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</a:rPr>
            </a:br>
            <a:r>
              <a:rPr lang="ru-RU" sz="2600" b="1" dirty="0" smtClean="0"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</a:rPr>
              <a:t>С УЧЕТОМ АКТУАЛЬНЫХ ТРЕБОВАНИЙ БЕЗОПАСНОСТИ</a:t>
            </a:r>
            <a:endParaRPr lang="ru-RU" sz="2600" b="1"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23E7B4-7041-8276-51A6-EDDD4BFD35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174" y="397962"/>
            <a:ext cx="2367092" cy="784403"/>
          </a:xfrm>
          <a:prstGeom prst="rect">
            <a:avLst/>
          </a:prstGeom>
        </p:spPr>
      </p:pic>
      <p:sp>
        <p:nvSpPr>
          <p:cNvPr id="19" name="Google Shape;457;p1">
            <a:extLst>
              <a:ext uri="{FF2B5EF4-FFF2-40B4-BE49-F238E27FC236}">
                <a16:creationId xmlns:a16="http://schemas.microsoft.com/office/drawing/2014/main" id="{185C8A50-BEAF-1E37-78BC-54AFD00EB32F}"/>
              </a:ext>
            </a:extLst>
          </p:cNvPr>
          <p:cNvSpPr txBox="1">
            <a:spLocks/>
          </p:cNvSpPr>
          <p:nvPr/>
        </p:nvSpPr>
        <p:spPr>
          <a:xfrm>
            <a:off x="420661" y="5675635"/>
            <a:ext cx="2925809" cy="738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SzPts val="1197"/>
              <a:buNone/>
            </a:pPr>
            <a:r>
              <a:rPr lang="en" sz="1197" dirty="0" err="1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penoplex.ru</a:t>
            </a:r>
            <a:r>
              <a:rPr lang="en" sz="1197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 | </a:t>
            </a:r>
            <a:r>
              <a:rPr lang="en" sz="1197" dirty="0" err="1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plastfoil.ru</a:t>
            </a:r>
            <a:endParaRPr lang="en" dirty="0">
              <a:latin typeface="Arial Narrow" panose="020B0606020202030204" pitchFamily="34" charset="0"/>
              <a:ea typeface="Roboto Condensed" panose="02000000000000000000" pitchFamily="2" charset="0"/>
            </a:endParaRPr>
          </a:p>
        </p:txBody>
      </p:sp>
      <p:sp>
        <p:nvSpPr>
          <p:cNvPr id="9" name="Google Shape;459;p1">
            <a:extLst>
              <a:ext uri="{FF2B5EF4-FFF2-40B4-BE49-F238E27FC236}">
                <a16:creationId xmlns:a16="http://schemas.microsoft.com/office/drawing/2014/main" id="{C7FD21CC-3C6A-C9DA-A75F-06C1F38CB58E}"/>
              </a:ext>
            </a:extLst>
          </p:cNvPr>
          <p:cNvSpPr/>
          <p:nvPr/>
        </p:nvSpPr>
        <p:spPr>
          <a:xfrm>
            <a:off x="420661" y="4275160"/>
            <a:ext cx="469997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Докладчик: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Roboto Condensed" panose="02000000000000000000" pitchFamily="2" charset="0"/>
            </a:endParaRPr>
          </a:p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Попинако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 Евгений Олегович</a:t>
            </a:r>
            <a:endParaRPr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Старший технический специалист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 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ООО «ПЕНОПЛЭКС СПб»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Roboto Condensed Light" panose="02000000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КРОВЛИ С ПЕНОПЛЭКС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Google Shape;544;p13">
            <a:extLst>
              <a:ext uri="{FF2B5EF4-FFF2-40B4-BE49-F238E27FC236}">
                <a16:creationId xmlns:a16="http://schemas.microsoft.com/office/drawing/2014/main" id="{6088BC33-2AAE-B51E-88BA-6585304500F8}"/>
              </a:ext>
            </a:extLst>
          </p:cNvPr>
          <p:cNvSpPr/>
          <p:nvPr/>
        </p:nvSpPr>
        <p:spPr>
          <a:xfrm>
            <a:off x="3412674" y="6055222"/>
            <a:ext cx="232870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  <a:ea typeface="Roboto Condensed Light" panose="02000000000000000000" pitchFamily="2" charset="0"/>
                <a:cs typeface="Arial Narrow"/>
                <a:sym typeface="Arial Narrow"/>
              </a:rPr>
              <a:t>Ижорские заводы г. Колпино</a:t>
            </a:r>
            <a:endParaRPr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Times New Roman"/>
              <a:sym typeface="Times New Roman"/>
            </a:endParaRPr>
          </a:p>
        </p:txBody>
      </p:sp>
      <p:pic>
        <p:nvPicPr>
          <p:cNvPr id="5" name="Google Shape;546;p13">
            <a:extLst>
              <a:ext uri="{FF2B5EF4-FFF2-40B4-BE49-F238E27FC236}">
                <a16:creationId xmlns:a16="http://schemas.microsoft.com/office/drawing/2014/main" id="{32AD7D73-548B-2FDF-A0F6-CCF0EDC79A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499" y="1599861"/>
            <a:ext cx="7761002" cy="430715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439226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850448-BE54-86C6-701D-296597A09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129" y="363993"/>
            <a:ext cx="4719502" cy="3962186"/>
          </a:xfrm>
          <a:prstGeom prst="rect">
            <a:avLst/>
          </a:prstGeom>
        </p:spPr>
      </p:pic>
      <p:pic>
        <p:nvPicPr>
          <p:cNvPr id="3" name="Google Shape;533;p12">
            <a:extLst>
              <a:ext uri="{FF2B5EF4-FFF2-40B4-BE49-F238E27FC236}">
                <a16:creationId xmlns:a16="http://schemas.microsoft.com/office/drawing/2014/main" id="{0BAF8797-6F53-E38A-1B25-872C4BE730F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3814" y="4082555"/>
            <a:ext cx="1506499" cy="228291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" name="Google Shape;534;p12">
            <a:extLst>
              <a:ext uri="{FF2B5EF4-FFF2-40B4-BE49-F238E27FC236}">
                <a16:creationId xmlns:a16="http://schemas.microsoft.com/office/drawing/2014/main" id="{EFC35C00-A936-302A-7559-2A462521A7D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83431" y="4082364"/>
            <a:ext cx="1502183" cy="228310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КРОВЕЛЬНАЯ СИСТЕМА </a:t>
            </a:r>
            <a:r>
              <a:rPr lang="ru-RU" sz="2000" b="1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МАКСИ</a:t>
            </a:r>
          </a:p>
          <a:p>
            <a:pPr>
              <a:buSzPts val="2000"/>
            </a:pPr>
            <a:endParaRPr lang="ru-RU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Google Shape;500;p9">
            <a:extLst>
              <a:ext uri="{FF2B5EF4-FFF2-40B4-BE49-F238E27FC236}">
                <a16:creationId xmlns:a16="http://schemas.microsoft.com/office/drawing/2014/main" id="{CD3C4319-ACF6-AAFA-B27D-D51D7C40EF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7159843"/>
              </p:ext>
            </p:extLst>
          </p:nvPr>
        </p:nvGraphicFramePr>
        <p:xfrm>
          <a:off x="394986" y="4404203"/>
          <a:ext cx="4268103" cy="1717548"/>
        </p:xfrm>
        <a:graphic>
          <a:graphicData uri="http://schemas.openxmlformats.org/drawingml/2006/table">
            <a:tbl>
              <a:tblPr>
                <a:noFill/>
                <a:tableStyleId>{7A9E7D0E-EFBF-407C-832C-B425D3BD8BE8}</a:tableStyleId>
              </a:tblPr>
              <a:tblGrid>
                <a:gridCol w="4268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0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Решения для теплоизоляции кровли с основанием </a:t>
                      </a:r>
                      <a:b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</a:b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из профилированного листа, применяется на кровлях  производственных и общественных зданий, торговых комплексах. </a:t>
                      </a:r>
                      <a:endParaRPr lang="en-US" sz="14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Рекомендуемые марки: </a:t>
                      </a:r>
                      <a:br>
                        <a:rPr lang="ru-RU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</a:br>
                      <a:r>
                        <a:rPr lang="ru-RU" b="0" i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ПЕНОПЛЭКС ОСНОВА</a:t>
                      </a:r>
                      <a:r>
                        <a:rPr lang="ru-RU" b="0" i="0" baseline="300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®</a:t>
                      </a:r>
                      <a:r>
                        <a:rPr lang="ru-RU" b="0" i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, ПЕНОПЛЭКС</a:t>
                      </a:r>
                      <a:r>
                        <a:rPr lang="ru-RU" b="0" i="0" baseline="300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®</a:t>
                      </a:r>
                      <a:r>
                        <a:rPr lang="ru-RU" b="0" i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 КРОВЛЯ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</a:txBody>
                  <a:tcPr marL="114300" marR="114300" marT="0" marB="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Google Shape;501;p9">
            <a:extLst>
              <a:ext uri="{FF2B5EF4-FFF2-40B4-BE49-F238E27FC236}">
                <a16:creationId xmlns:a16="http://schemas.microsoft.com/office/drawing/2014/main" id="{D1C5E779-D528-8110-794D-29E3BF60591D}"/>
              </a:ext>
            </a:extLst>
          </p:cNvPr>
          <p:cNvSpPr/>
          <p:nvPr/>
        </p:nvSpPr>
        <p:spPr>
          <a:xfrm>
            <a:off x="403189" y="6091450"/>
            <a:ext cx="57102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Arial Narrow"/>
                <a:sym typeface="Arial Narrow"/>
              </a:rPr>
              <a:t>Класс пожарной опасности: К0</a:t>
            </a:r>
            <a:endParaRPr dirty="0">
              <a:solidFill>
                <a:schemeClr val="dk1"/>
              </a:solidFill>
              <a:latin typeface="Arial Narrow" panose="020B0606020202030204" pitchFamily="34" charset="0"/>
              <a:ea typeface="Roboto Condensed" panose="02000000000000000000" pitchFamily="2" charset="0"/>
              <a:cs typeface="Arial Narrow"/>
              <a:sym typeface="Arial Narrow"/>
            </a:endParaRPr>
          </a:p>
        </p:txBody>
      </p:sp>
      <p:graphicFrame>
        <p:nvGraphicFramePr>
          <p:cNvPr id="8" name="Google Shape;499;p9">
            <a:extLst>
              <a:ext uri="{FF2B5EF4-FFF2-40B4-BE49-F238E27FC236}">
                <a16:creationId xmlns:a16="http://schemas.microsoft.com/office/drawing/2014/main" id="{7E27DF7B-BF38-0E5D-62C6-4F7D6272F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8308226"/>
              </p:ext>
            </p:extLst>
          </p:nvPr>
        </p:nvGraphicFramePr>
        <p:xfrm>
          <a:off x="394986" y="1536277"/>
          <a:ext cx="4435710" cy="2453640"/>
        </p:xfrm>
        <a:graphic>
          <a:graphicData uri="http://schemas.openxmlformats.org/drawingml/2006/table">
            <a:tbl>
              <a:tblPr>
                <a:noFill/>
                <a:tableStyleId>{7A9E7D0E-EFBF-407C-832C-B425D3BD8BE8}</a:tableStyleId>
              </a:tblPr>
              <a:tblGrid>
                <a:gridCol w="4435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7479">
                <a:tc>
                  <a:txBody>
                    <a:bodyPr/>
                    <a:lstStyle/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Гидроизоляционный слой — ПВХ мембрана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PLASTFOIL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Механический крепеж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PROPLUG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Разделительный слой —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c</a:t>
                      </a: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теклохолст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 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PLASTFOIL CANVAS 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или </a:t>
                      </a: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геотекстиль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TERRAISOL  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Уклонообразующий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слой — ПЕНОПЛЭКС УКЛОН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Теплоизоляционный слой — экструзионный пенополистирол ПЕНОПЛЭКС 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Минеральная вата ≥40 кПа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Пароизоляционный слой — полиэтиленовая пленка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Несущий профилированный настил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Times New Roman"/>
                          <a:sym typeface="Times New Roman"/>
                        </a:rPr>
                        <a:t>	 </a:t>
                      </a:r>
                      <a:endParaRPr sz="2000" b="0" i="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</a:txBody>
                  <a:tcPr marL="114300" marR="114300" marT="0" marB="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4108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7BB7A5-1E50-6190-BBBE-9E1599FF1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953" y="309990"/>
            <a:ext cx="4824452" cy="4050295"/>
          </a:xfrm>
          <a:prstGeom prst="rect">
            <a:avLst/>
          </a:prstGeom>
        </p:spPr>
      </p:pic>
      <p:pic>
        <p:nvPicPr>
          <p:cNvPr id="3" name="Google Shape;533;p12">
            <a:extLst>
              <a:ext uri="{FF2B5EF4-FFF2-40B4-BE49-F238E27FC236}">
                <a16:creationId xmlns:a16="http://schemas.microsoft.com/office/drawing/2014/main" id="{0BAF8797-6F53-E38A-1B25-872C4BE730F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3814" y="4082555"/>
            <a:ext cx="1506499" cy="228291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" name="Google Shape;534;p12">
            <a:extLst>
              <a:ext uri="{FF2B5EF4-FFF2-40B4-BE49-F238E27FC236}">
                <a16:creationId xmlns:a16="http://schemas.microsoft.com/office/drawing/2014/main" id="{EFC35C00-A936-302A-7559-2A462521A7D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83431" y="4082364"/>
            <a:ext cx="1502183" cy="228310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КРОВЕЛЬНАЯ СИСТЕМА </a:t>
            </a:r>
            <a:r>
              <a:rPr lang="ru-RU" sz="2000" b="1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МАКСИ </a:t>
            </a:r>
            <a:r>
              <a:rPr lang="en-US" sz="2000" b="1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ALL</a:t>
            </a:r>
            <a:endParaRPr lang="ru-RU" sz="2000" b="1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  <a:p>
            <a:pPr>
              <a:buSzPts val="2000"/>
            </a:pPr>
            <a:endParaRPr lang="ru-RU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Google Shape;500;p9">
            <a:extLst>
              <a:ext uri="{FF2B5EF4-FFF2-40B4-BE49-F238E27FC236}">
                <a16:creationId xmlns:a16="http://schemas.microsoft.com/office/drawing/2014/main" id="{CD3C4319-ACF6-AAFA-B27D-D51D7C40EF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3973352"/>
              </p:ext>
            </p:extLst>
          </p:nvPr>
        </p:nvGraphicFramePr>
        <p:xfrm>
          <a:off x="394986" y="4454082"/>
          <a:ext cx="4268103" cy="1717548"/>
        </p:xfrm>
        <a:graphic>
          <a:graphicData uri="http://schemas.openxmlformats.org/drawingml/2006/table">
            <a:tbl>
              <a:tblPr>
                <a:noFill/>
                <a:tableStyleId>{7A9E7D0E-EFBF-407C-832C-B425D3BD8BE8}</a:tableStyleId>
              </a:tblPr>
              <a:tblGrid>
                <a:gridCol w="4268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0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Решение для теплоизоляции кровли с основанием из профилированного листа, применяется на кровлях  производственных и общественных зданий, торговых комплексах.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Рекомендуемые марки: </a:t>
                      </a:r>
                      <a:br>
                        <a:rPr lang="ru-RU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</a:br>
                      <a:r>
                        <a:rPr lang="ru-RU" b="0" i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ПЕНОПЛЭКС ОСНОВА</a:t>
                      </a:r>
                      <a:r>
                        <a:rPr lang="ru-RU" b="0" i="0" baseline="300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®</a:t>
                      </a:r>
                      <a:r>
                        <a:rPr lang="ru-RU" b="0" i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, ПЕНОПЛЭКС</a:t>
                      </a:r>
                      <a:r>
                        <a:rPr lang="ru-RU" b="0" i="0" baseline="300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®</a:t>
                      </a:r>
                      <a:r>
                        <a:rPr lang="ru-RU" b="0" i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 КРОВЛЯ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</a:txBody>
                  <a:tcPr marL="114300" marR="114300" marT="0" marB="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Google Shape;501;p9">
            <a:extLst>
              <a:ext uri="{FF2B5EF4-FFF2-40B4-BE49-F238E27FC236}">
                <a16:creationId xmlns:a16="http://schemas.microsoft.com/office/drawing/2014/main" id="{D1C5E779-D528-8110-794D-29E3BF60591D}"/>
              </a:ext>
            </a:extLst>
          </p:cNvPr>
          <p:cNvSpPr/>
          <p:nvPr/>
        </p:nvSpPr>
        <p:spPr>
          <a:xfrm>
            <a:off x="403189" y="6091450"/>
            <a:ext cx="57102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Arial Narrow"/>
                <a:sym typeface="Arial Narrow"/>
              </a:rPr>
              <a:t>Класс пожарной опасности: К0</a:t>
            </a:r>
            <a:endParaRPr dirty="0">
              <a:solidFill>
                <a:schemeClr val="dk1"/>
              </a:solidFill>
              <a:latin typeface="Arial Narrow" panose="020B0606020202030204" pitchFamily="34" charset="0"/>
              <a:ea typeface="Roboto Condensed" panose="02000000000000000000" pitchFamily="2" charset="0"/>
              <a:cs typeface="Arial Narrow"/>
              <a:sym typeface="Arial Narrow"/>
            </a:endParaRPr>
          </a:p>
        </p:txBody>
      </p:sp>
      <p:graphicFrame>
        <p:nvGraphicFramePr>
          <p:cNvPr id="8" name="Google Shape;499;p9">
            <a:extLst>
              <a:ext uri="{FF2B5EF4-FFF2-40B4-BE49-F238E27FC236}">
                <a16:creationId xmlns:a16="http://schemas.microsoft.com/office/drawing/2014/main" id="{7E27DF7B-BF38-0E5D-62C6-4F7D6272F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895339"/>
              </p:ext>
            </p:extLst>
          </p:nvPr>
        </p:nvGraphicFramePr>
        <p:xfrm>
          <a:off x="394986" y="1536277"/>
          <a:ext cx="4435708" cy="2699004"/>
        </p:xfrm>
        <a:graphic>
          <a:graphicData uri="http://schemas.openxmlformats.org/drawingml/2006/table">
            <a:tbl>
              <a:tblPr>
                <a:noFill/>
                <a:tableStyleId>{7A9E7D0E-EFBF-407C-832C-B425D3BD8BE8}</a:tableStyleId>
              </a:tblPr>
              <a:tblGrid>
                <a:gridCol w="4435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7479">
                <a:tc>
                  <a:txBody>
                    <a:bodyPr/>
                    <a:lstStyle/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Гидроизоляционный слой — ПВХ мембрана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PLASTFOIL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Механический крепеж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PROPLUG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Разделительный слой —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c</a:t>
                      </a: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теклохолст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 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PLASTFOIL CANVAS 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или </a:t>
                      </a: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геотекстиль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TERRAISOL  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Уклонообразующий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слой — ПЕНОПЛЭКС УКЛОН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Теплоизоляционный слой — экструзионный пенополистирол ПЕНОПЛЭКС 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Пароизоляционный слой — полиэтиленовая пленка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Противопожарный слой из негорючих листовых материалов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Несущий профилированный настил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Times New Roman"/>
                          <a:sym typeface="Times New Roman"/>
                        </a:rPr>
                        <a:t>	 </a:t>
                      </a:r>
                      <a:endParaRPr sz="2000" b="0" i="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</a:txBody>
                  <a:tcPr marL="114300" marR="114300" marT="0" marB="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Google Shape;576;p15">
            <a:extLst>
              <a:ext uri="{FF2B5EF4-FFF2-40B4-BE49-F238E27FC236}">
                <a16:creationId xmlns:a16="http://schemas.microsoft.com/office/drawing/2014/main" id="{0BBD73F1-8D65-D365-AC1C-A23A316B15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4615509" y="4435806"/>
            <a:ext cx="2283107" cy="1564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5220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КРОВЕЛЬНАЯ СИСТЕМА </a:t>
            </a:r>
            <a:r>
              <a:rPr lang="ru-RU" sz="2000" b="1" dirty="0" smtClean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МАКСИ</a:t>
            </a:r>
            <a:endParaRPr lang="ru-RU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389" y="1658867"/>
            <a:ext cx="4023889" cy="26657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3" y="1658867"/>
            <a:ext cx="4167580" cy="26657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Прямоугольник 8"/>
          <p:cNvSpPr>
            <a:spLocks noChangeArrowheads="1"/>
          </p:cNvSpPr>
          <p:nvPr/>
        </p:nvSpPr>
        <p:spPr bwMode="auto">
          <a:xfrm>
            <a:off x="4853583" y="4802356"/>
            <a:ext cx="385694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 smtClean="0">
                <a:latin typeface="Arial Narrow" panose="020B0606020202030204" pitchFamily="34" charset="0"/>
                <a:ea typeface="Roboto Condensed Light" panose="02000000000000000000" pitchFamily="2" charset="0"/>
              </a:rPr>
              <a:t>СКЛАДСКОЙ КОМПЛЕКС «ОЗОН»</a:t>
            </a:r>
            <a:endParaRPr lang="ru-RU" altLang="ru-RU"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r>
              <a:rPr lang="en-US" altLang="ru-RU" dirty="0" err="1" smtClean="0">
                <a:latin typeface="Arial Narrow" panose="020B0606020202030204" pitchFamily="34" charset="0"/>
                <a:ea typeface="Roboto Condensed Light" panose="02000000000000000000" pitchFamily="2" charset="0"/>
              </a:rPr>
              <a:t>Plastfoil</a:t>
            </a:r>
            <a:r>
              <a:rPr lang="en-US" altLang="ru-RU" dirty="0" smtClean="0">
                <a:latin typeface="Arial Narrow" panose="020B0606020202030204" pitchFamily="34" charset="0"/>
                <a:ea typeface="Roboto Condensed Light" panose="02000000000000000000" pitchFamily="2" charset="0"/>
              </a:rPr>
              <a:t> </a:t>
            </a:r>
            <a:r>
              <a:rPr lang="en-US" altLang="ru-RU" dirty="0" err="1" smtClean="0">
                <a:latin typeface="Arial Narrow" panose="020B0606020202030204" pitchFamily="34" charset="0"/>
                <a:ea typeface="Roboto Condensed Light" panose="02000000000000000000" pitchFamily="2" charset="0"/>
              </a:rPr>
              <a:t>CLASSIc</a:t>
            </a:r>
            <a:r>
              <a:rPr lang="en-US" altLang="ru-RU" dirty="0" smtClean="0">
                <a:latin typeface="Arial Narrow" panose="020B0606020202030204" pitchFamily="34" charset="0"/>
                <a:ea typeface="Roboto Condensed Light" panose="02000000000000000000" pitchFamily="2" charset="0"/>
              </a:rPr>
              <a:t> -</a:t>
            </a:r>
            <a:r>
              <a:rPr lang="ru-RU" altLang="ru-RU" dirty="0" smtClean="0">
                <a:latin typeface="Arial Narrow" panose="020B0606020202030204" pitchFamily="34" charset="0"/>
                <a:ea typeface="Roboto Condensed Light" panose="02000000000000000000" pitchFamily="2" charset="0"/>
              </a:rPr>
              <a:t>1,</a:t>
            </a:r>
            <a:r>
              <a:rPr lang="en-US" altLang="ru-RU" dirty="0" smtClean="0">
                <a:latin typeface="Arial Narrow" panose="020B0606020202030204" pitchFamily="34" charset="0"/>
                <a:ea typeface="Roboto Condensed Light" panose="02000000000000000000" pitchFamily="2" charset="0"/>
              </a:rPr>
              <a:t>2</a:t>
            </a:r>
            <a:r>
              <a:rPr lang="ru-RU" altLang="ru-RU" dirty="0" smtClean="0">
                <a:latin typeface="Arial Narrow" panose="020B0606020202030204" pitchFamily="34" charset="0"/>
                <a:ea typeface="Roboto Condensed Light" panose="02000000000000000000" pitchFamily="2" charset="0"/>
              </a:rPr>
              <a:t> </a:t>
            </a:r>
            <a:r>
              <a:rPr lang="ru-RU" altLang="ru-RU" dirty="0">
                <a:latin typeface="Arial Narrow" panose="020B0606020202030204" pitchFamily="34" charset="0"/>
                <a:ea typeface="Roboto Condensed Light" panose="02000000000000000000" pitchFamily="2" charset="0"/>
              </a:rPr>
              <a:t>мм</a:t>
            </a:r>
            <a:r>
              <a:rPr lang="en-US" altLang="ru-RU" dirty="0">
                <a:latin typeface="Arial Narrow" panose="020B0606020202030204" pitchFamily="34" charset="0"/>
                <a:ea typeface="Roboto Condensed Light" panose="02000000000000000000" pitchFamily="2" charset="0"/>
              </a:rPr>
              <a:t> </a:t>
            </a:r>
            <a:r>
              <a:rPr lang="ru-RU" altLang="ru-RU" dirty="0">
                <a:latin typeface="Arial Narrow" panose="020B0606020202030204" pitchFamily="34" charset="0"/>
                <a:ea typeface="Roboto Condensed Light" panose="02000000000000000000" pitchFamily="2" charset="0"/>
              </a:rPr>
              <a:t>- </a:t>
            </a:r>
            <a:r>
              <a:rPr lang="ru-RU" altLang="ru-RU" dirty="0" smtClean="0">
                <a:latin typeface="Arial Narrow" panose="020B0606020202030204" pitchFamily="34" charset="0"/>
                <a:ea typeface="Roboto Condensed Light" panose="02000000000000000000" pitchFamily="2" charset="0"/>
              </a:rPr>
              <a:t>90</a:t>
            </a:r>
            <a:r>
              <a:rPr lang="en-US" altLang="ru-RU" dirty="0" smtClean="0">
                <a:latin typeface="Arial Narrow" panose="020B0606020202030204" pitchFamily="34" charset="0"/>
                <a:ea typeface="Roboto Condensed Light" panose="02000000000000000000" pitchFamily="2" charset="0"/>
              </a:rPr>
              <a:t> </a:t>
            </a:r>
            <a:r>
              <a:rPr lang="en-US" altLang="ru-RU" dirty="0">
                <a:latin typeface="Arial Narrow" panose="020B0606020202030204" pitchFamily="34" charset="0"/>
                <a:ea typeface="Roboto Condensed Light" panose="02000000000000000000" pitchFamily="2" charset="0"/>
              </a:rPr>
              <a:t>000</a:t>
            </a:r>
            <a:r>
              <a:rPr lang="ru-RU" altLang="ru-RU" dirty="0">
                <a:latin typeface="Arial Narrow" panose="020B0606020202030204" pitchFamily="34" charset="0"/>
                <a:ea typeface="Roboto Condensed Light" panose="02000000000000000000" pitchFamily="2" charset="0"/>
              </a:rPr>
              <a:t>м</a:t>
            </a:r>
            <a:r>
              <a:rPr lang="ru-RU" alt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² </a:t>
            </a:r>
          </a:p>
          <a:p>
            <a:r>
              <a:rPr lang="ru-RU" altLang="ru-RU" dirty="0" smtClean="0">
                <a:latin typeface="Arial Narrow" panose="020B060602020203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2022г</a:t>
            </a:r>
            <a:r>
              <a:rPr lang="ru-RU" alt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.</a:t>
            </a:r>
            <a:endParaRPr lang="ru-RU" altLang="ru-RU"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3993" y="4822243"/>
            <a:ext cx="57959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latin typeface="Arial Narrow" panose="020B0606020202030204" pitchFamily="34" charset="0"/>
                <a:ea typeface="Roboto Condensed Light" panose="02000000000000000000" pitchFamily="2" charset="0"/>
              </a:rPr>
              <a:t>ОБЪЕКТЫ В САНКТ-ПЕТЕРБУРГЕ И ЛЕН. ОБЛАСТИ</a:t>
            </a:r>
            <a:r>
              <a:rPr lang="ru-RU" b="1" dirty="0" smtClean="0">
                <a:latin typeface="Arial Narrow" panose="020B0606020202030204" pitchFamily="34" charset="0"/>
                <a:ea typeface="Roboto Condensed Light" panose="02000000000000000000" pitchFamily="2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 Narrow" panose="020B0606020202030204" pitchFamily="34" charset="0"/>
                <a:ea typeface="Roboto Condensed Light" panose="02000000000000000000" pitchFamily="2" charset="0"/>
              </a:rPr>
              <a:t>ЗАВОД ХУНДАЙ, БОЛЕЕ 20000 М2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 Narrow" panose="020B0606020202030204" pitchFamily="34" charset="0"/>
                <a:ea typeface="Roboto Condensed Light" panose="02000000000000000000" pitchFamily="2" charset="0"/>
              </a:rPr>
              <a:t>ОКТАВИАН СК КУЗЬМОЛОВО  10000М2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 Narrow" panose="020B0606020202030204" pitchFamily="34" charset="0"/>
                <a:ea typeface="Roboto Condensed Light" panose="02000000000000000000" pitchFamily="2" charset="0"/>
              </a:rPr>
              <a:t>ПТИЦЕФАБРИКА СЕВЕРНАЯ.  14000 М2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 Narrow" panose="020B0606020202030204" pitchFamily="34" charset="0"/>
                <a:ea typeface="Roboto Condensed Light" panose="02000000000000000000" pitchFamily="2" charset="0"/>
              </a:rPr>
              <a:t>СКЛАДЫ АВТОЗАПЧАСТЕЙ ЕВРОАВТО 10000 М2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Arial Narrow" panose="020B0606020202030204" pitchFamily="34" charset="0"/>
                <a:ea typeface="Roboto Condensed Light" panose="02000000000000000000" pitchFamily="2" charset="0"/>
              </a:rPr>
              <a:t>СТАДИОН ЗЕНИТ АРЕНА</a:t>
            </a:r>
            <a:endParaRPr lang="ru-RU"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229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"/>
          <p:cNvSpPr/>
          <p:nvPr/>
        </p:nvSpPr>
        <p:spPr>
          <a:xfrm>
            <a:off x="459676" y="1274633"/>
            <a:ext cx="2551295" cy="13849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  <a:ea typeface="Roboto Condensed" panose="02000000000000000000" pitchFamily="2" charset="0"/>
                <a:cs typeface="Roboto Light" panose="02000000000000000000" pitchFamily="2" charset="0"/>
                <a:sym typeface="Calibri"/>
              </a:rPr>
              <a:t>Межгосударственный ГОСТ 30403-2012 </a:t>
            </a: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  <a:sym typeface="Calibri"/>
              </a:rPr>
              <a:t/>
            </a:r>
            <a:b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  <a:sym typeface="Calibri"/>
              </a:rPr>
            </a:b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  <a:sym typeface="Calibri"/>
              </a:rPr>
              <a:t>«Конструкции строительные. 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  <a:cs typeface="Roboto Light" panose="02000000000000000000" pitchFamily="2" charset="0"/>
              <a:sym typeface="Calibri"/>
            </a:endParaRPr>
          </a:p>
          <a:p>
            <a:pPr algn="ctr"/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  <a:sym typeface="Calibri"/>
              </a:rPr>
              <a:t>Метод определения пожарной опасности.</a:t>
            </a:r>
            <a:b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  <a:sym typeface="Calibri"/>
              </a:rPr>
            </a:b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  <a:sym typeface="Calibri"/>
              </a:rPr>
              <a:t>К0…К3</a:t>
            </a:r>
            <a:endParaRPr dirty="0">
              <a:solidFill>
                <a:srgbClr val="FF0000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Roboto Light" panose="02000000000000000000" pitchFamily="2" charset="0"/>
              <a:sym typeface="Calibri"/>
            </a:endParaRPr>
          </a:p>
        </p:txBody>
      </p:sp>
      <p:sp>
        <p:nvSpPr>
          <p:cNvPr id="479" name="Google Shape;479;p7"/>
          <p:cNvSpPr/>
          <p:nvPr/>
        </p:nvSpPr>
        <p:spPr>
          <a:xfrm>
            <a:off x="3231517" y="1274633"/>
            <a:ext cx="5184325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  <a:ea typeface="Roboto Condensed" panose="02000000000000000000" pitchFamily="2" charset="0"/>
                <a:cs typeface="Roboto Light" panose="02000000000000000000" pitchFamily="2" charset="0"/>
                <a:sym typeface="Calibri"/>
              </a:rPr>
              <a:t>ГОСТ 30247.0-94 </a:t>
            </a: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  <a:sym typeface="Calibri"/>
              </a:rPr>
              <a:t>«Конструкции строительные. 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  <a:cs typeface="Roboto Light" panose="02000000000000000000" pitchFamily="2" charset="0"/>
            </a:endParaRPr>
          </a:p>
          <a:p>
            <a:pPr algn="ctr"/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  <a:sym typeface="Calibri"/>
              </a:rPr>
              <a:t>Методы испытаний на огнестойкость. Общие требования» 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  <a:cs typeface="Roboto Light" panose="02000000000000000000" pitchFamily="2" charset="0"/>
            </a:endParaRPr>
          </a:p>
          <a:p>
            <a:pPr algn="ctr"/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  <a:sym typeface="Calibri"/>
              </a:rPr>
              <a:t>ГОСТ 30247.1-94 «Конструкции строительные. Методы испытаний </a:t>
            </a:r>
          </a:p>
          <a:p>
            <a:pPr algn="ctr"/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  <a:sym typeface="Calibri"/>
              </a:rPr>
              <a:t>на огнестойкость. Несущие и ограждающие конструкции»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  <a:cs typeface="Roboto Light" panose="02000000000000000000" pitchFamily="2" charset="0"/>
            </a:endParaRPr>
          </a:p>
          <a:p>
            <a:pPr algn="ctr"/>
            <a:r>
              <a:rPr lang="ru-RU" dirty="0" err="1">
                <a:solidFill>
                  <a:srgbClr val="FF0000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  <a:sym typeface="Calibri"/>
              </a:rPr>
              <a:t>R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  <a:sym typeface="Calibri"/>
              </a:rPr>
              <a:t>, </a:t>
            </a:r>
            <a:r>
              <a:rPr lang="ru-RU" dirty="0" err="1">
                <a:solidFill>
                  <a:srgbClr val="FF0000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  <a:sym typeface="Calibri"/>
              </a:rPr>
              <a:t>E</a:t>
            </a:r>
            <a:r>
              <a:rPr lang="ru-RU" dirty="0">
                <a:solidFill>
                  <a:srgbClr val="FF0000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  <a:sym typeface="Calibri"/>
              </a:rPr>
              <a:t>, I</a:t>
            </a:r>
            <a:endParaRPr dirty="0">
              <a:solidFill>
                <a:srgbClr val="FF0000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Roboto Light" panose="02000000000000000000" pitchFamily="2" charset="0"/>
              <a:sym typeface="Calibri"/>
            </a:endParaRPr>
          </a:p>
        </p:txBody>
      </p:sp>
      <p:pic>
        <p:nvPicPr>
          <p:cNvPr id="480" name="Google Shape;480;p7" descr="Картинки по запросу ГОСТ 30247.0-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2551" y="2745569"/>
            <a:ext cx="2331129" cy="330096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1" name="Google Shape;481;p7" descr="ГОСТ 30247.1-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4303" y="2745567"/>
            <a:ext cx="2204338" cy="33009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2" name="Google Shape;482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8964" y="2745567"/>
            <a:ext cx="2292721" cy="330367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2" y="950981"/>
            <a:ext cx="856490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ОБЩИЕ ТРЕБОВАНИЯ И ГОСТ 30403-2012 «КОНСТРУКЦИИ СТРОИТЕЛЬНЫЕ</a:t>
            </a:r>
            <a:r>
              <a:rPr lang="en-US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»</a:t>
            </a: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. </a:t>
            </a:r>
          </a:p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МЕТОД ОПРЕДЕЛЕНИЯ ПОЖАРНОЙ ОПАСНОСТИ.</a:t>
            </a:r>
            <a:endParaRPr lang="ru-RU" dirty="0">
              <a:latin typeface="Arial Narrow" panose="020B0606020202030204" pitchFamily="34" charset="0"/>
              <a:ea typeface="Roboto Condensed" panose="02000000000000000000" pitchFamily="2" charset="0"/>
            </a:endParaRPr>
          </a:p>
        </p:txBody>
      </p:sp>
      <p:sp>
        <p:nvSpPr>
          <p:cNvPr id="3" name="Google Shape;491;p8">
            <a:extLst>
              <a:ext uri="{FF2B5EF4-FFF2-40B4-BE49-F238E27FC236}">
                <a16:creationId xmlns:a16="http://schemas.microsoft.com/office/drawing/2014/main" id="{A039AA3F-B40E-A26A-E43F-8557E99339D9}"/>
              </a:ext>
            </a:extLst>
          </p:cNvPr>
          <p:cNvSpPr/>
          <p:nvPr/>
        </p:nvSpPr>
        <p:spPr>
          <a:xfrm>
            <a:off x="413993" y="1814335"/>
            <a:ext cx="3661050" cy="4228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  <a:buSzPts val="1200"/>
            </a:pP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1 — огневая камера;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>
              <a:lnSpc>
                <a:spcPct val="120000"/>
              </a:lnSpc>
              <a:buSzPts val="1200"/>
            </a:pP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2 — тепловая камера;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>
              <a:lnSpc>
                <a:spcPct val="120000"/>
              </a:lnSpc>
              <a:buSzPts val="1200"/>
            </a:pP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3 — перегородка, разделяющая огневую </a:t>
            </a:r>
            <a:r>
              <a:rPr lang="en-US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/>
            </a:r>
            <a:br>
              <a:rPr lang="en-US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</a:br>
            <a:r>
              <a:rPr lang="en-US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       </a:t>
            </a: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и тепловую камеры;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>
              <a:lnSpc>
                <a:spcPct val="120000"/>
              </a:lnSpc>
              <a:buSzPts val="1200"/>
            </a:pP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4 — ограждение теп­ловой камеры;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>
              <a:lnSpc>
                <a:spcPct val="120000"/>
              </a:lnSpc>
              <a:buSzPts val="1200"/>
            </a:pP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5 — образец; 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>
              <a:lnSpc>
                <a:spcPct val="120000"/>
              </a:lnSpc>
              <a:buSzPts val="1200"/>
            </a:pP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6 — уплотнение; 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>
              <a:lnSpc>
                <a:spcPct val="120000"/>
              </a:lnSpc>
              <a:buSzPts val="1200"/>
            </a:pP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7 — проем между обогреваемой поверхностью </a:t>
            </a:r>
            <a:r>
              <a:rPr lang="en-US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  </a:t>
            </a:r>
            <a:br>
              <a:rPr lang="en-US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</a:br>
            <a:r>
              <a:rPr lang="en-US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       </a:t>
            </a: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образца и торцом перегородки 3;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>
              <a:lnSpc>
                <a:spcPct val="120000"/>
              </a:lnSpc>
              <a:buSzPts val="1200"/>
            </a:pP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8 — граница тепловой камеры и контрольной </a:t>
            </a:r>
            <a:r>
              <a:rPr lang="en-US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/>
            </a:r>
            <a:br>
              <a:rPr lang="en-US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</a:br>
            <a:r>
              <a:rPr lang="en-US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       </a:t>
            </a: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зоны образца; 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>
              <a:lnSpc>
                <a:spcPct val="120000"/>
              </a:lnSpc>
              <a:buSzPts val="1200"/>
            </a:pP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9 — проем для выходов газа; 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>
              <a:lnSpc>
                <a:spcPct val="120000"/>
              </a:lnSpc>
              <a:buSzPts val="1200"/>
            </a:pP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10 — прокладка; 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>
              <a:lnSpc>
                <a:spcPct val="120000"/>
              </a:lnSpc>
              <a:buSzPts val="1200"/>
            </a:pP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11—27 — термопа­ры для измерения </a:t>
            </a:r>
            <a:r>
              <a:rPr lang="en-US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/>
            </a:r>
            <a:br>
              <a:rPr lang="en-US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</a:br>
            <a:r>
              <a:rPr lang="en-US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                 </a:t>
            </a: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температуры конструкции и газовой </a:t>
            </a:r>
            <a:r>
              <a:rPr lang="en-US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 </a:t>
            </a:r>
            <a:br>
              <a:rPr lang="en-US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</a:br>
            <a:r>
              <a:rPr lang="en-US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                 </a:t>
            </a: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среды в огневой и тепловой камерах 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</p:txBody>
      </p:sp>
      <p:pic>
        <p:nvPicPr>
          <p:cNvPr id="4" name="Google Shape;492;p8">
            <a:extLst>
              <a:ext uri="{FF2B5EF4-FFF2-40B4-BE49-F238E27FC236}">
                <a16:creationId xmlns:a16="http://schemas.microsoft.com/office/drawing/2014/main" id="{A83DFFBF-EE44-2D61-45B9-1648244A95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9743" y="4307956"/>
            <a:ext cx="3131340" cy="197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93;p8">
            <a:extLst>
              <a:ext uri="{FF2B5EF4-FFF2-40B4-BE49-F238E27FC236}">
                <a16:creationId xmlns:a16="http://schemas.microsoft.com/office/drawing/2014/main" id="{0FBAD97B-5604-5FAB-2F8C-12807758C2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9743" y="1889125"/>
            <a:ext cx="4303643" cy="23097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70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ИСПЫТАНИЯ В ФГБУ ВНИИПО МЧС РОССИИ</a:t>
            </a:r>
            <a:endParaRPr lang="ru-RU" sz="2000" b="1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  <a:p>
            <a:pPr>
              <a:buSzPts val="2000"/>
            </a:pPr>
            <a:endParaRPr lang="ru-RU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Google Shape;607;p18">
            <a:extLst>
              <a:ext uri="{FF2B5EF4-FFF2-40B4-BE49-F238E27FC236}">
                <a16:creationId xmlns:a16="http://schemas.microsoft.com/office/drawing/2014/main" id="{132BF294-B836-9112-6CF6-1F513668D3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769" y="1592366"/>
            <a:ext cx="4006167" cy="269234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Google Shape;608;p18">
            <a:extLst>
              <a:ext uri="{FF2B5EF4-FFF2-40B4-BE49-F238E27FC236}">
                <a16:creationId xmlns:a16="http://schemas.microsoft.com/office/drawing/2014/main" id="{B4080B18-BCDC-2E03-192B-50F24C5656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0476"/>
          <a:stretch/>
        </p:blipFill>
        <p:spPr>
          <a:xfrm>
            <a:off x="7158992" y="4380968"/>
            <a:ext cx="1497939" cy="211537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609;p18">
            <a:extLst>
              <a:ext uri="{FF2B5EF4-FFF2-40B4-BE49-F238E27FC236}">
                <a16:creationId xmlns:a16="http://schemas.microsoft.com/office/drawing/2014/main" id="{3098DA42-08D9-7BDC-AD79-DB598BFA237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790"/>
          <a:stretch/>
        </p:blipFill>
        <p:spPr>
          <a:xfrm>
            <a:off x="4658250" y="1592367"/>
            <a:ext cx="3998681" cy="269233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Google Shape;610;p18">
            <a:extLst>
              <a:ext uri="{FF2B5EF4-FFF2-40B4-BE49-F238E27FC236}">
                <a16:creationId xmlns:a16="http://schemas.microsoft.com/office/drawing/2014/main" id="{975F51C6-F7A3-DC30-4E7F-4120DD6F7A2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770" y="4372100"/>
            <a:ext cx="3286844" cy="211537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Google Shape;611;p18">
            <a:extLst>
              <a:ext uri="{FF2B5EF4-FFF2-40B4-BE49-F238E27FC236}">
                <a16:creationId xmlns:a16="http://schemas.microsoft.com/office/drawing/2014/main" id="{4FCA6CD8-28C0-E783-6E6C-79BA2105DD6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6005" y="4370562"/>
            <a:ext cx="3131596" cy="212578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786393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ИСПЫТАНИЯ В ФГБУ ВНИИПО МЧС РОССИИ</a:t>
            </a:r>
            <a:endParaRPr lang="ru-RU" sz="2000" b="1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  <a:p>
            <a:pPr>
              <a:buSzPts val="2000"/>
            </a:pPr>
            <a:endParaRPr lang="ru-RU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Google Shape;626;p20">
            <a:extLst>
              <a:ext uri="{FF2B5EF4-FFF2-40B4-BE49-F238E27FC236}">
                <a16:creationId xmlns:a16="http://schemas.microsoft.com/office/drawing/2014/main" id="{F98D21AB-A887-7DD2-1513-0C84AC8D1E7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46539"/>
          <a:stretch/>
        </p:blipFill>
        <p:spPr>
          <a:xfrm>
            <a:off x="3022376" y="1444512"/>
            <a:ext cx="1895064" cy="2578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29;p20">
            <a:extLst>
              <a:ext uri="{FF2B5EF4-FFF2-40B4-BE49-F238E27FC236}">
                <a16:creationId xmlns:a16="http://schemas.microsoft.com/office/drawing/2014/main" id="{DB0C65C4-F7C9-661B-B115-2DF4E91D393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411" y="1597772"/>
            <a:ext cx="2199309" cy="306928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630;p20">
            <a:extLst>
              <a:ext uri="{FF2B5EF4-FFF2-40B4-BE49-F238E27FC236}">
                <a16:creationId xmlns:a16="http://schemas.microsoft.com/office/drawing/2014/main" id="{ABCC0D19-D100-C0D0-D889-956F546E93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90060" y="1604411"/>
            <a:ext cx="2196534" cy="306928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0"/>
              </a:srgbClr>
            </a:outerShdw>
          </a:effectLst>
        </p:spPr>
      </p:pic>
      <p:sp>
        <p:nvSpPr>
          <p:cNvPr id="8" name="Google Shape;631;p20">
            <a:extLst>
              <a:ext uri="{FF2B5EF4-FFF2-40B4-BE49-F238E27FC236}">
                <a16:creationId xmlns:a16="http://schemas.microsoft.com/office/drawing/2014/main" id="{5D051EB1-3BFA-EE69-7B6C-C3372F2CAA87}"/>
              </a:ext>
            </a:extLst>
          </p:cNvPr>
          <p:cNvSpPr/>
          <p:nvPr/>
        </p:nvSpPr>
        <p:spPr>
          <a:xfrm>
            <a:off x="2812138" y="3989051"/>
            <a:ext cx="361914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05651" indent="-342900">
              <a:buClr>
                <a:srgbClr val="2D2D2D"/>
              </a:buClr>
              <a:buSzPct val="100000"/>
              <a:buFont typeface="+mj-lt"/>
              <a:buAutoNum type="arabicPeriod"/>
            </a:pPr>
            <a:r>
              <a:rPr lang="ru-RU" dirty="0">
                <a:solidFill>
                  <a:srgbClr val="2D2D2D"/>
                </a:solidFill>
                <a:latin typeface="Arial Narrow" panose="020B0606020202030204" pitchFamily="34" charset="0"/>
                <a:ea typeface="Roboto Condensed Light" panose="02000000000000000000" pitchFamily="2" charset="0"/>
              </a:rPr>
              <a:t>Деревянный штабель; </a:t>
            </a:r>
            <a:endParaRPr dirty="0">
              <a:solidFill>
                <a:srgbClr val="2D2D2D"/>
              </a:solidFill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 marL="505651" indent="-342900">
              <a:buClr>
                <a:srgbClr val="2D2D2D"/>
              </a:buClr>
              <a:buSzPct val="100000"/>
              <a:buFont typeface="+mj-lt"/>
              <a:buAutoNum type="arabicPeriod"/>
            </a:pPr>
            <a:r>
              <a:rPr lang="ru-RU" dirty="0">
                <a:solidFill>
                  <a:srgbClr val="2D2D2D"/>
                </a:solidFill>
                <a:latin typeface="Arial Narrow" panose="020B0606020202030204" pitchFamily="34" charset="0"/>
                <a:ea typeface="Roboto Condensed Light" panose="02000000000000000000" pitchFamily="2" charset="0"/>
              </a:rPr>
              <a:t>Горелки; 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 marL="505651" indent="-342900">
              <a:buSzPct val="100000"/>
              <a:buFont typeface="+mj-lt"/>
              <a:buAutoNum type="arabicPeriod"/>
            </a:pPr>
            <a:r>
              <a:rPr lang="ru-RU" dirty="0">
                <a:solidFill>
                  <a:srgbClr val="2D2D2D"/>
                </a:solidFill>
                <a:latin typeface="Arial Narrow" panose="020B0606020202030204" pitchFamily="34" charset="0"/>
                <a:ea typeface="Roboto Condensed Light" panose="02000000000000000000" pitchFamily="2" charset="0"/>
              </a:rPr>
              <a:t>Держатель деревянного штабеля</a:t>
            </a:r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/>
            </a:r>
            <a:b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</a:br>
            <a:endParaRPr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  <p:sp>
        <p:nvSpPr>
          <p:cNvPr id="9" name="Google Shape;632;p20">
            <a:extLst>
              <a:ext uri="{FF2B5EF4-FFF2-40B4-BE49-F238E27FC236}">
                <a16:creationId xmlns:a16="http://schemas.microsoft.com/office/drawing/2014/main" id="{B37B14CC-B14D-3875-4565-848E9BF5940A}"/>
              </a:ext>
            </a:extLst>
          </p:cNvPr>
          <p:cNvSpPr/>
          <p:nvPr/>
        </p:nvSpPr>
        <p:spPr>
          <a:xfrm>
            <a:off x="2984619" y="4790392"/>
            <a:ext cx="35847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Arial Narrow"/>
                <a:sym typeface="Arial Narrow"/>
              </a:rPr>
              <a:t>Костер на кровле,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Arial Narrow"/>
                <a:sym typeface="Arial Narrow"/>
              </a:rPr>
              <a:t>Уклон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Arial Narrow"/>
                <a:sym typeface="Arial Narrow"/>
              </a:rPr>
              <a:t>Ветровое воздействие (2 м/с или 4 м/с),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Arial Narrow"/>
                <a:sym typeface="Arial Narrow"/>
              </a:rPr>
              <a:t>Оценка повреждений (по длине).</a:t>
            </a:r>
            <a:endParaRPr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Arial Narrow"/>
              <a:sym typeface="Arial Narrow"/>
            </a:endParaRPr>
          </a:p>
        </p:txBody>
      </p:sp>
      <p:sp>
        <p:nvSpPr>
          <p:cNvPr id="13" name="Google Shape;633;p20">
            <a:extLst>
              <a:ext uri="{FF2B5EF4-FFF2-40B4-BE49-F238E27FC236}">
                <a16:creationId xmlns:a16="http://schemas.microsoft.com/office/drawing/2014/main" id="{A2584B40-7523-86CF-9CF3-F6737998FA64}"/>
              </a:ext>
            </a:extLst>
          </p:cNvPr>
          <p:cNvSpPr/>
          <p:nvPr/>
        </p:nvSpPr>
        <p:spPr>
          <a:xfrm>
            <a:off x="65064" y="4818262"/>
            <a:ext cx="3084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Arial Narrow"/>
                <a:sym typeface="Arial Narrow"/>
              </a:rPr>
              <a:t>ГОСТ Р 56026  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  <a:cs typeface="Arial Narrow"/>
              <a:sym typeface="Arial Narrow"/>
            </a:endParaRPr>
          </a:p>
          <a:p>
            <a:pPr algn="ctr"/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  <a:cs typeface="Arial Narrow"/>
                <a:sym typeface="Arial Narrow"/>
              </a:rPr>
              <a:t>(ENV 1187, аналог EN 13501-5) </a:t>
            </a:r>
            <a:endParaRPr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Arial Narrow"/>
              <a:sym typeface="Arial Narrow"/>
            </a:endParaRPr>
          </a:p>
        </p:txBody>
      </p:sp>
      <p:sp>
        <p:nvSpPr>
          <p:cNvPr id="14" name="Google Shape;635;p20">
            <a:extLst>
              <a:ext uri="{FF2B5EF4-FFF2-40B4-BE49-F238E27FC236}">
                <a16:creationId xmlns:a16="http://schemas.microsoft.com/office/drawing/2014/main" id="{CD55D304-328C-C3DF-CFFD-DC5760176AC3}"/>
              </a:ext>
            </a:extLst>
          </p:cNvPr>
          <p:cNvSpPr/>
          <p:nvPr/>
        </p:nvSpPr>
        <p:spPr>
          <a:xfrm>
            <a:off x="2842943" y="6074649"/>
            <a:ext cx="390363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Arial Narrow"/>
                <a:sym typeface="Arial Narrow"/>
              </a:rPr>
              <a:t>Подтвержден КПО (</a:t>
            </a:r>
            <a:r>
              <a:rPr lang="ru-RU" dirty="0" err="1">
                <a:solidFill>
                  <a:schemeClr val="dk1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Arial Narrow"/>
                <a:sym typeface="Arial Narrow"/>
              </a:rPr>
              <a:t>непожароопасный</a:t>
            </a:r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Arial Narrow"/>
                <a:sym typeface="Arial Narrow"/>
              </a:rPr>
              <a:t>).</a:t>
            </a:r>
            <a:endParaRPr dirty="0">
              <a:solidFill>
                <a:schemeClr val="dk1"/>
              </a:solidFill>
              <a:latin typeface="Arial Narrow" panose="020B0606020202030204" pitchFamily="34" charset="0"/>
              <a:ea typeface="Roboto Condensed" panose="02000000000000000000" pitchFamily="2" charset="0"/>
              <a:cs typeface="Arial Narrow"/>
              <a:sym typeface="Arial Narrow"/>
            </a:endParaRPr>
          </a:p>
        </p:txBody>
      </p:sp>
      <p:pic>
        <p:nvPicPr>
          <p:cNvPr id="15" name="Google Shape;626;p20">
            <a:extLst>
              <a:ext uri="{FF2B5EF4-FFF2-40B4-BE49-F238E27FC236}">
                <a16:creationId xmlns:a16="http://schemas.microsoft.com/office/drawing/2014/main" id="{6272EBE9-D8C2-2E01-BB0B-556037935E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0479" t="-2474" r="-9965" b="2474"/>
          <a:stretch/>
        </p:blipFill>
        <p:spPr>
          <a:xfrm>
            <a:off x="4876800" y="1387076"/>
            <a:ext cx="1754162" cy="2578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574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СЕРТИФИКАТЫ И ПРОТОКОЛЫ</a:t>
            </a:r>
            <a:endParaRPr lang="ru-RU" sz="2000" b="1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  <a:p>
            <a:pPr>
              <a:buSzPts val="2000"/>
            </a:pPr>
            <a:endParaRPr lang="ru-RU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Google Shape;640;p21">
            <a:extLst>
              <a:ext uri="{FF2B5EF4-FFF2-40B4-BE49-F238E27FC236}">
                <a16:creationId xmlns:a16="http://schemas.microsoft.com/office/drawing/2014/main" id="{50074B8B-84CD-FB84-F989-284FFCB007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347" y="1612583"/>
            <a:ext cx="2512002" cy="355703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" name="Google Shape;641;p21">
            <a:extLst>
              <a:ext uri="{FF2B5EF4-FFF2-40B4-BE49-F238E27FC236}">
                <a16:creationId xmlns:a16="http://schemas.microsoft.com/office/drawing/2014/main" id="{13A95F72-9BC0-A4D9-D6A5-09410391DA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41756" y="1604090"/>
            <a:ext cx="2467603" cy="355703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642;p21">
            <a:extLst>
              <a:ext uri="{FF2B5EF4-FFF2-40B4-BE49-F238E27FC236}">
                <a16:creationId xmlns:a16="http://schemas.microsoft.com/office/drawing/2014/main" id="{98DA7C0B-89A5-BBAD-6FEC-7C9A3D341B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9985" y="1620460"/>
            <a:ext cx="2446598" cy="355703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133329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КРОВЛИ С ПЕНОПЛЭКС</a:t>
            </a:r>
            <a:endParaRPr lang="ru-RU" sz="2000" b="1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  <a:p>
            <a:pPr>
              <a:buSzPts val="2000"/>
            </a:pPr>
            <a:endParaRPr lang="ru-RU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Google Shape;648;p22">
            <a:extLst>
              <a:ext uri="{FF2B5EF4-FFF2-40B4-BE49-F238E27FC236}">
                <a16:creationId xmlns:a16="http://schemas.microsoft.com/office/drawing/2014/main" id="{69982E89-E2F6-4C1F-516E-A1720059F7C3}"/>
              </a:ext>
            </a:extLst>
          </p:cNvPr>
          <p:cNvSpPr/>
          <p:nvPr/>
        </p:nvSpPr>
        <p:spPr>
          <a:xfrm>
            <a:off x="1858723" y="6386125"/>
            <a:ext cx="491855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1200" dirty="0" smtClean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Arial Narrow"/>
                <a:sym typeface="Arial Narrow"/>
              </a:rPr>
              <a:t>ПОЖАРНОЕ ДЕПО. Г. КУДРОВО</a:t>
            </a:r>
            <a:endParaRPr lang="ru-RU" sz="1200"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Arial Narrow"/>
              <a:sym typeface="Arial Narrow"/>
            </a:endParaRPr>
          </a:p>
        </p:txBody>
      </p:sp>
      <p:pic>
        <p:nvPicPr>
          <p:cNvPr id="4" name="Google Shape;649;p22" descr="C:\Users\e.popinako\Documents\Текущее\флешка\Починкино\IMG_2790.JPG">
            <a:extLst>
              <a:ext uri="{FF2B5EF4-FFF2-40B4-BE49-F238E27FC236}">
                <a16:creationId xmlns:a16="http://schemas.microsoft.com/office/drawing/2014/main" id="{785F67A4-410E-C06B-4884-36475C7A1C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1958" r="7151"/>
          <a:stretch/>
        </p:blipFill>
        <p:spPr>
          <a:xfrm>
            <a:off x="4572000" y="1584959"/>
            <a:ext cx="3799813" cy="2040757"/>
          </a:xfrm>
          <a:prstGeom prst="rect">
            <a:avLst/>
          </a:prstGeom>
          <a:noFill/>
          <a:ln w="9525" cap="flat" cmpd="sng">
            <a:solidFill>
              <a:schemeClr val="tx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650;p22">
            <a:extLst>
              <a:ext uri="{FF2B5EF4-FFF2-40B4-BE49-F238E27FC236}">
                <a16:creationId xmlns:a16="http://schemas.microsoft.com/office/drawing/2014/main" id="{BF4B4227-C5AF-FA19-3465-B40582EE372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2430" r="7151"/>
          <a:stretch/>
        </p:blipFill>
        <p:spPr>
          <a:xfrm>
            <a:off x="518187" y="1587293"/>
            <a:ext cx="3799813" cy="2040757"/>
          </a:xfrm>
          <a:prstGeom prst="rect">
            <a:avLst/>
          </a:prstGeom>
          <a:noFill/>
          <a:ln w="9525" cap="flat" cmpd="sng">
            <a:solidFill>
              <a:schemeClr val="tx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651;p22">
            <a:extLst>
              <a:ext uri="{FF2B5EF4-FFF2-40B4-BE49-F238E27FC236}">
                <a16:creationId xmlns:a16="http://schemas.microsoft.com/office/drawing/2014/main" id="{868D30CC-6D10-9118-2B23-24765913D262}"/>
              </a:ext>
            </a:extLst>
          </p:cNvPr>
          <p:cNvSpPr/>
          <p:nvPr/>
        </p:nvSpPr>
        <p:spPr>
          <a:xfrm>
            <a:off x="604290" y="3691923"/>
            <a:ext cx="39405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1200"/>
            </a:pPr>
            <a:r>
              <a:rPr lang="ru-RU" sz="1200" dirty="0" smtClean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Arial Narrow"/>
                <a:sym typeface="Arial Narrow"/>
              </a:rPr>
              <a:t>ТОРГОВО-БЫТОВОЙ КОМПЛЕКС. Г. ЛОМОНОСОВ, </a:t>
            </a:r>
          </a:p>
          <a:p>
            <a:pPr algn="ctr">
              <a:buClr>
                <a:schemeClr val="dk1"/>
              </a:buClr>
              <a:buSzPts val="1200"/>
            </a:pPr>
            <a:r>
              <a:rPr lang="ru-RU" sz="1200" dirty="0" smtClean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Arial Narrow"/>
                <a:sym typeface="Arial Narrow"/>
              </a:rPr>
              <a:t>МИХАЙЛОВСКАЯ УЛИЦА, Д 40/7, ЛИТ. А</a:t>
            </a:r>
            <a:endParaRPr lang="ru-RU"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9" name="Google Shape;652;p22">
            <a:extLst>
              <a:ext uri="{FF2B5EF4-FFF2-40B4-BE49-F238E27FC236}">
                <a16:creationId xmlns:a16="http://schemas.microsoft.com/office/drawing/2014/main" id="{5DF194E2-0773-6C9C-BC9D-911EFB7FEA3F}"/>
              </a:ext>
            </a:extLst>
          </p:cNvPr>
          <p:cNvSpPr/>
          <p:nvPr/>
        </p:nvSpPr>
        <p:spPr>
          <a:xfrm>
            <a:off x="4033493" y="3685698"/>
            <a:ext cx="457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1200" dirty="0" smtClean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Arial Narrow"/>
                <a:sym typeface="Arial Narrow"/>
              </a:rPr>
              <a:t>ТОРГОВЫЙ КОМПЛЕКС. Г. САНКТ-ПЕТЕРБУРГ, </a:t>
            </a:r>
          </a:p>
          <a:p>
            <a:pPr algn="ctr"/>
            <a:r>
              <a:rPr lang="ru-RU" sz="1200" dirty="0" smtClean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Arial Narrow"/>
                <a:sym typeface="Arial Narrow"/>
              </a:rPr>
              <a:t>УЛ. АКАДЕМИКА БАЙКОВА</a:t>
            </a:r>
            <a:endParaRPr lang="ru-RU" sz="1200"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Arial Narrow"/>
              <a:sym typeface="Arial Narrow"/>
            </a:endParaRPr>
          </a:p>
        </p:txBody>
      </p:sp>
      <p:pic>
        <p:nvPicPr>
          <p:cNvPr id="12" name="Google Shape;653;p22">
            <a:extLst>
              <a:ext uri="{FF2B5EF4-FFF2-40B4-BE49-F238E27FC236}">
                <a16:creationId xmlns:a16="http://schemas.microsoft.com/office/drawing/2014/main" id="{8EBE8C84-07C8-E68F-ECC9-C4B03972E4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938" b="11443"/>
          <a:stretch/>
        </p:blipFill>
        <p:spPr>
          <a:xfrm>
            <a:off x="503238" y="4197071"/>
            <a:ext cx="3799813" cy="2040022"/>
          </a:xfrm>
          <a:prstGeom prst="rect">
            <a:avLst/>
          </a:prstGeom>
          <a:noFill/>
          <a:ln w="9525" cap="flat" cmpd="sng">
            <a:solidFill>
              <a:schemeClr val="tx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654;p22">
            <a:extLst>
              <a:ext uri="{FF2B5EF4-FFF2-40B4-BE49-F238E27FC236}">
                <a16:creationId xmlns:a16="http://schemas.microsoft.com/office/drawing/2014/main" id="{9C326D62-B77A-C5CE-E0F6-0DAEB18F1AF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7669" b="11338"/>
          <a:stretch/>
        </p:blipFill>
        <p:spPr>
          <a:xfrm>
            <a:off x="4572000" y="4187472"/>
            <a:ext cx="3799813" cy="204962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251809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>
            <a:extLst>
              <a:ext uri="{FF2B5EF4-FFF2-40B4-BE49-F238E27FC236}">
                <a16:creationId xmlns:a16="http://schemas.microsoft.com/office/drawing/2014/main" id="{ECC7C2B1-1092-5D47-950D-0420209605C9}"/>
              </a:ext>
            </a:extLst>
          </p:cNvPr>
          <p:cNvSpPr/>
          <p:nvPr/>
        </p:nvSpPr>
        <p:spPr>
          <a:xfrm>
            <a:off x="503238" y="1148346"/>
            <a:ext cx="8923990" cy="45096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 dirty="0"/>
          </a:p>
        </p:txBody>
      </p:sp>
      <p:sp>
        <p:nvSpPr>
          <p:cNvPr id="25" name="object 17">
            <a:extLst>
              <a:ext uri="{FF2B5EF4-FFF2-40B4-BE49-F238E27FC236}">
                <a16:creationId xmlns:a16="http://schemas.microsoft.com/office/drawing/2014/main" id="{8C10FF6A-F558-8D46-B34E-F9CBD6A2A6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8412" y="810392"/>
            <a:ext cx="2889698" cy="81919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8444">
              <a:spcBef>
                <a:spcPts val="60"/>
              </a:spcBef>
              <a:tabLst>
                <a:tab pos="1123790" algn="l"/>
              </a:tabLst>
            </a:pPr>
            <a:r>
              <a:rPr sz="5822" kern="1200" spc="-275" dirty="0">
                <a:solidFill>
                  <a:srgbClr val="231F20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1</a:t>
            </a:r>
            <a:r>
              <a:rPr lang="ru-RU" sz="5822" kern="1200" spc="-275" dirty="0">
                <a:solidFill>
                  <a:srgbClr val="231F20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3</a:t>
            </a:r>
            <a:r>
              <a:rPr lang="ru-RU" sz="5822" kern="1200" spc="-200" dirty="0">
                <a:solidFill>
                  <a:srgbClr val="231F20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  38</a:t>
            </a:r>
            <a:endParaRPr sz="5822" kern="1200" spc="-200" dirty="0">
              <a:solidFill>
                <a:srgbClr val="231F20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CF44471-061B-9841-BDA5-23919FFE8F65}"/>
              </a:ext>
            </a:extLst>
          </p:cNvPr>
          <p:cNvSpPr/>
          <p:nvPr/>
        </p:nvSpPr>
        <p:spPr>
          <a:xfrm>
            <a:off x="5509141" y="1148346"/>
            <a:ext cx="2929559" cy="233321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804557-DD70-3143-BB8D-6214886E164E}"/>
              </a:ext>
            </a:extLst>
          </p:cNvPr>
          <p:cNvSpPr txBox="1"/>
          <p:nvPr/>
        </p:nvSpPr>
        <p:spPr>
          <a:xfrm>
            <a:off x="3397869" y="813739"/>
            <a:ext cx="3623567" cy="2762295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Россия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Казахстан Узбекистан Таджикистан Белоруссия Азербайджан Украина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Литва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Латвия </a:t>
            </a:r>
          </a:p>
          <a:p>
            <a:pPr>
              <a:lnSpc>
                <a:spcPts val="1500"/>
              </a:lnSpc>
            </a:pPr>
            <a:endParaRPr lang="ru-RU" sz="1200" dirty="0">
              <a:latin typeface="Arial Narrow" panose="020B0606020202030204" pitchFamily="34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/>
            </a:r>
            <a:b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</a:b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/>
            </a:r>
            <a:b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</a:b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/>
            </a:r>
            <a:b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</a:br>
            <a:endParaRPr lang="ru-RU" sz="1200" dirty="0">
              <a:latin typeface="Arial Narrow" panose="020B0606020202030204" pitchFamily="34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Грузия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Чехия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Венгрия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Киргизия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Сербия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Словакия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Финляндия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Болгария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Монголия </a:t>
            </a:r>
          </a:p>
          <a:p>
            <a:pPr>
              <a:lnSpc>
                <a:spcPts val="1500"/>
              </a:lnSpc>
            </a:pPr>
            <a:endParaRPr lang="ru-RU" sz="1200" dirty="0">
              <a:latin typeface="Arial Narrow" panose="020B0606020202030204" pitchFamily="34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  <a:p>
            <a:pPr>
              <a:lnSpc>
                <a:spcPts val="1500"/>
              </a:lnSpc>
            </a:pPr>
            <a:endParaRPr lang="ru-RU" sz="1200" dirty="0">
              <a:latin typeface="Arial Narrow" panose="020B0606020202030204" pitchFamily="34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  <a:p>
            <a:pPr>
              <a:lnSpc>
                <a:spcPts val="1500"/>
              </a:lnSpc>
            </a:pPr>
            <a:endParaRPr lang="ru-RU" sz="1200" dirty="0">
              <a:latin typeface="Arial Narrow" panose="020B0606020202030204" pitchFamily="34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  <a:p>
            <a:pPr>
              <a:lnSpc>
                <a:spcPts val="1500"/>
              </a:lnSpc>
            </a:pPr>
            <a:endParaRPr lang="ru-RU" sz="1200" dirty="0">
              <a:latin typeface="Arial Narrow" panose="020B0606020202030204" pitchFamily="34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  <a:p>
            <a:pPr>
              <a:lnSpc>
                <a:spcPts val="1500"/>
              </a:lnSpc>
            </a:pPr>
            <a:endParaRPr lang="ru-RU" sz="1200" dirty="0">
              <a:latin typeface="Arial Narrow" panose="020B0606020202030204" pitchFamily="34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Сингапур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Малайзия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Словения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Испания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Норвегия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Германия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США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Нидерланды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Северная Македония</a:t>
            </a:r>
          </a:p>
        </p:txBody>
      </p:sp>
      <p:sp>
        <p:nvSpPr>
          <p:cNvPr id="7" name="object 45">
            <a:extLst>
              <a:ext uri="{FF2B5EF4-FFF2-40B4-BE49-F238E27FC236}">
                <a16:creationId xmlns:a16="http://schemas.microsoft.com/office/drawing/2014/main" id="{6E18E1A7-045D-8C42-8232-29FA744908ED}"/>
              </a:ext>
            </a:extLst>
          </p:cNvPr>
          <p:cNvSpPr txBox="1"/>
          <p:nvPr/>
        </p:nvSpPr>
        <p:spPr>
          <a:xfrm>
            <a:off x="650328" y="6112108"/>
            <a:ext cx="1061484" cy="146786"/>
          </a:xfrm>
          <a:prstGeom prst="rect">
            <a:avLst/>
          </a:prstGeom>
        </p:spPr>
        <p:txBody>
          <a:bodyPr vert="horz" wrap="square" lIns="0" tIns="8206" rIns="0" bIns="0" rtlCol="0">
            <a:spAutoFit/>
          </a:bodyPr>
          <a:lstStyle/>
          <a:p>
            <a:pPr marL="8637">
              <a:spcBef>
                <a:spcPts val="65"/>
              </a:spcBef>
            </a:pPr>
            <a:r>
              <a:rPr sz="900" dirty="0">
                <a:solidFill>
                  <a:srgbClr val="231F20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Trebuchet MS"/>
              </a:rPr>
              <a:t>Завод ПЕНОПЛЭКС</a:t>
            </a:r>
            <a:endParaRPr sz="900" dirty="0">
              <a:latin typeface="Arial Narrow" panose="020B0606020202030204" pitchFamily="34" charset="0"/>
              <a:ea typeface="Roboto Condensed Light" panose="02000000000000000000" pitchFamily="2" charset="0"/>
              <a:cs typeface="Trebuchet MS"/>
            </a:endParaRPr>
          </a:p>
        </p:txBody>
      </p:sp>
      <p:sp>
        <p:nvSpPr>
          <p:cNvPr id="8" name="object 46">
            <a:extLst>
              <a:ext uri="{FF2B5EF4-FFF2-40B4-BE49-F238E27FC236}">
                <a16:creationId xmlns:a16="http://schemas.microsoft.com/office/drawing/2014/main" id="{93CDA2F8-9D4C-2440-84D7-5FD494AFAB4F}"/>
              </a:ext>
            </a:extLst>
          </p:cNvPr>
          <p:cNvSpPr txBox="1"/>
          <p:nvPr/>
        </p:nvSpPr>
        <p:spPr>
          <a:xfrm>
            <a:off x="2053053" y="6112108"/>
            <a:ext cx="987264" cy="146786"/>
          </a:xfrm>
          <a:prstGeom prst="rect">
            <a:avLst/>
          </a:prstGeom>
        </p:spPr>
        <p:txBody>
          <a:bodyPr vert="horz" wrap="square" lIns="0" tIns="8206" rIns="0" bIns="0" rtlCol="0">
            <a:spAutoFit/>
          </a:bodyPr>
          <a:lstStyle/>
          <a:p>
            <a:pPr marL="8637">
              <a:spcBef>
                <a:spcPts val="65"/>
              </a:spcBef>
            </a:pPr>
            <a:r>
              <a:rPr sz="900" dirty="0">
                <a:solidFill>
                  <a:srgbClr val="231F20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Trebuchet MS"/>
              </a:rPr>
              <a:t>Завод P</a:t>
            </a:r>
            <a:r>
              <a:rPr sz="900" dirty="0">
                <a:solidFill>
                  <a:srgbClr val="231F20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Arial Narrow"/>
              </a:rPr>
              <a:t>LASTFOIL</a:t>
            </a:r>
            <a:endParaRPr sz="900" dirty="0">
              <a:latin typeface="Arial Narrow" panose="020B0606020202030204" pitchFamily="34" charset="0"/>
              <a:ea typeface="Roboto Condensed Light" panose="02000000000000000000" pitchFamily="2" charset="0"/>
              <a:cs typeface="Arial Narrow"/>
            </a:endParaRPr>
          </a:p>
        </p:txBody>
      </p:sp>
      <p:sp>
        <p:nvSpPr>
          <p:cNvPr id="9" name="object 47">
            <a:extLst>
              <a:ext uri="{FF2B5EF4-FFF2-40B4-BE49-F238E27FC236}">
                <a16:creationId xmlns:a16="http://schemas.microsoft.com/office/drawing/2014/main" id="{C990E54D-417F-404C-9A50-FA97B4B8B8BA}"/>
              </a:ext>
            </a:extLst>
          </p:cNvPr>
          <p:cNvSpPr txBox="1"/>
          <p:nvPr/>
        </p:nvSpPr>
        <p:spPr>
          <a:xfrm>
            <a:off x="3341201" y="6112108"/>
            <a:ext cx="1842076" cy="146786"/>
          </a:xfrm>
          <a:prstGeom prst="rect">
            <a:avLst/>
          </a:prstGeom>
        </p:spPr>
        <p:txBody>
          <a:bodyPr vert="horz" wrap="square" lIns="0" tIns="8206" rIns="0" bIns="0" rtlCol="0">
            <a:spAutoFit/>
          </a:bodyPr>
          <a:lstStyle/>
          <a:p>
            <a:pPr marL="8637">
              <a:spcBef>
                <a:spcPts val="65"/>
              </a:spcBef>
            </a:pPr>
            <a:r>
              <a:rPr sz="900" dirty="0">
                <a:solidFill>
                  <a:srgbClr val="231F20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Trebuchet MS"/>
              </a:rPr>
              <a:t>Склад готовой продукции</a:t>
            </a:r>
            <a:endParaRPr sz="900" dirty="0">
              <a:latin typeface="Arial Narrow" panose="020B0606020202030204" pitchFamily="34" charset="0"/>
              <a:ea typeface="Roboto Condensed Light" panose="02000000000000000000" pitchFamily="2" charset="0"/>
              <a:cs typeface="Trebuchet MS"/>
            </a:endParaRPr>
          </a:p>
        </p:txBody>
      </p:sp>
      <p:sp>
        <p:nvSpPr>
          <p:cNvPr id="10" name="object 51">
            <a:extLst>
              <a:ext uri="{FF2B5EF4-FFF2-40B4-BE49-F238E27FC236}">
                <a16:creationId xmlns:a16="http://schemas.microsoft.com/office/drawing/2014/main" id="{5E04BEDF-777C-664F-B8E4-B990033053CE}"/>
              </a:ext>
            </a:extLst>
          </p:cNvPr>
          <p:cNvSpPr txBox="1"/>
          <p:nvPr/>
        </p:nvSpPr>
        <p:spPr>
          <a:xfrm>
            <a:off x="4952963" y="6106150"/>
            <a:ext cx="1316483" cy="146786"/>
          </a:xfrm>
          <a:prstGeom prst="rect">
            <a:avLst/>
          </a:prstGeom>
        </p:spPr>
        <p:txBody>
          <a:bodyPr vert="horz" wrap="square" lIns="0" tIns="8206" rIns="0" bIns="0" rtlCol="0">
            <a:spAutoFit/>
          </a:bodyPr>
          <a:lstStyle/>
          <a:p>
            <a:pPr marL="8637">
              <a:spcBef>
                <a:spcPts val="65"/>
              </a:spcBef>
            </a:pPr>
            <a:r>
              <a:rPr sz="900" dirty="0">
                <a:solidFill>
                  <a:srgbClr val="231F20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Trebuchet MS"/>
              </a:rPr>
              <a:t>Территория поставок</a:t>
            </a:r>
            <a:endParaRPr sz="900" dirty="0">
              <a:latin typeface="Arial Narrow" panose="020B0606020202030204" pitchFamily="34" charset="0"/>
              <a:ea typeface="Roboto Condensed Light" panose="02000000000000000000" pitchFamily="2" charset="0"/>
              <a:cs typeface="Trebuchet MS"/>
            </a:endParaRPr>
          </a:p>
        </p:txBody>
      </p:sp>
      <p:sp>
        <p:nvSpPr>
          <p:cNvPr id="11" name="object 63">
            <a:extLst>
              <a:ext uri="{FF2B5EF4-FFF2-40B4-BE49-F238E27FC236}">
                <a16:creationId xmlns:a16="http://schemas.microsoft.com/office/drawing/2014/main" id="{F1675EAA-52E7-5246-B4D3-2F8C13F22E06}"/>
              </a:ext>
            </a:extLst>
          </p:cNvPr>
          <p:cNvSpPr/>
          <p:nvPr/>
        </p:nvSpPr>
        <p:spPr>
          <a:xfrm>
            <a:off x="4815332" y="6102155"/>
            <a:ext cx="106358" cy="1360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4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B1960C8F-8D22-1547-A985-4176333AF5DD}"/>
              </a:ext>
            </a:extLst>
          </p:cNvPr>
          <p:cNvGrpSpPr/>
          <p:nvPr/>
        </p:nvGrpSpPr>
        <p:grpSpPr>
          <a:xfrm>
            <a:off x="521091" y="6108414"/>
            <a:ext cx="107477" cy="135686"/>
            <a:chOff x="412750" y="6981535"/>
            <a:chExt cx="143302" cy="180914"/>
          </a:xfrm>
        </p:grpSpPr>
        <p:sp>
          <p:nvSpPr>
            <p:cNvPr id="13" name="object 42">
              <a:extLst>
                <a:ext uri="{FF2B5EF4-FFF2-40B4-BE49-F238E27FC236}">
                  <a16:creationId xmlns:a16="http://schemas.microsoft.com/office/drawing/2014/main" id="{F5DD7B10-4439-DF42-A361-B233045BD74B}"/>
                </a:ext>
              </a:extLst>
            </p:cNvPr>
            <p:cNvSpPr/>
            <p:nvPr/>
          </p:nvSpPr>
          <p:spPr>
            <a:xfrm>
              <a:off x="412750" y="6981535"/>
              <a:ext cx="143302" cy="180914"/>
            </a:xfrm>
            <a:custGeom>
              <a:avLst/>
              <a:gdLst/>
              <a:ahLst/>
              <a:cxnLst/>
              <a:rect l="l" t="t" r="r" b="b"/>
              <a:pathLst>
                <a:path w="172719" h="232410">
                  <a:moveTo>
                    <a:pt x="172402" y="0"/>
                  </a:moveTo>
                  <a:lnTo>
                    <a:pt x="0" y="0"/>
                  </a:lnTo>
                  <a:lnTo>
                    <a:pt x="0" y="183464"/>
                  </a:lnTo>
                  <a:lnTo>
                    <a:pt x="86194" y="232117"/>
                  </a:lnTo>
                  <a:lnTo>
                    <a:pt x="172402" y="183464"/>
                  </a:lnTo>
                  <a:lnTo>
                    <a:pt x="172402" y="0"/>
                  </a:lnTo>
                  <a:close/>
                </a:path>
              </a:pathLst>
            </a:custGeom>
            <a:solidFill>
              <a:srgbClr val="F36F21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4" name="object 49">
              <a:extLst>
                <a:ext uri="{FF2B5EF4-FFF2-40B4-BE49-F238E27FC236}">
                  <a16:creationId xmlns:a16="http://schemas.microsoft.com/office/drawing/2014/main" id="{10C9BD2B-B6BF-3A4B-B7C3-A8943866B88D}"/>
                </a:ext>
              </a:extLst>
            </p:cNvPr>
            <p:cNvSpPr/>
            <p:nvPr/>
          </p:nvSpPr>
          <p:spPr>
            <a:xfrm>
              <a:off x="415337" y="6981535"/>
              <a:ext cx="140715" cy="1345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3722555-1D0B-644C-BC05-DB319729E51F}"/>
              </a:ext>
            </a:extLst>
          </p:cNvPr>
          <p:cNvGrpSpPr/>
          <p:nvPr/>
        </p:nvGrpSpPr>
        <p:grpSpPr>
          <a:xfrm>
            <a:off x="3189007" y="6103930"/>
            <a:ext cx="108391" cy="141300"/>
            <a:chOff x="2637124" y="6975556"/>
            <a:chExt cx="144521" cy="188400"/>
          </a:xfrm>
        </p:grpSpPr>
        <p:sp>
          <p:nvSpPr>
            <p:cNvPr id="16" name="Блок-схема: ссылка на другую страницу 95">
              <a:extLst>
                <a:ext uri="{FF2B5EF4-FFF2-40B4-BE49-F238E27FC236}">
                  <a16:creationId xmlns:a16="http://schemas.microsoft.com/office/drawing/2014/main" id="{78ACEE4B-5C34-2949-B2CA-34CB898B3AA8}"/>
                </a:ext>
              </a:extLst>
            </p:cNvPr>
            <p:cNvSpPr/>
            <p:nvPr/>
          </p:nvSpPr>
          <p:spPr>
            <a:xfrm>
              <a:off x="2637124" y="6975556"/>
              <a:ext cx="144521" cy="188400"/>
            </a:xfrm>
            <a:prstGeom prst="flowChartOffpageConnector">
              <a:avLst/>
            </a:prstGeom>
            <a:solidFill>
              <a:srgbClr val="5859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50"/>
            </a:p>
          </p:txBody>
        </p:sp>
        <p:sp>
          <p:nvSpPr>
            <p:cNvPr id="17" name="object 48">
              <a:extLst>
                <a:ext uri="{FF2B5EF4-FFF2-40B4-BE49-F238E27FC236}">
                  <a16:creationId xmlns:a16="http://schemas.microsoft.com/office/drawing/2014/main" id="{DD0AA1EF-4CF4-9C42-A1C6-A13D0DE7EE1B}"/>
                </a:ext>
              </a:extLst>
            </p:cNvPr>
            <p:cNvSpPr/>
            <p:nvPr/>
          </p:nvSpPr>
          <p:spPr>
            <a:xfrm>
              <a:off x="2639930" y="6983044"/>
              <a:ext cx="138908" cy="1255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3312FAD-AAA5-5D48-84D5-065EDC4FF40D}"/>
              </a:ext>
            </a:extLst>
          </p:cNvPr>
          <p:cNvGrpSpPr/>
          <p:nvPr/>
        </p:nvGrpSpPr>
        <p:grpSpPr>
          <a:xfrm>
            <a:off x="1916296" y="6102745"/>
            <a:ext cx="105546" cy="141300"/>
            <a:chOff x="1570442" y="6973976"/>
            <a:chExt cx="140728" cy="188400"/>
          </a:xfrm>
        </p:grpSpPr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91F676E1-E604-6A45-A755-807AF899C93B}"/>
                </a:ext>
              </a:extLst>
            </p:cNvPr>
            <p:cNvSpPr/>
            <p:nvPr/>
          </p:nvSpPr>
          <p:spPr>
            <a:xfrm>
              <a:off x="1570442" y="6981463"/>
              <a:ext cx="140728" cy="180913"/>
            </a:xfrm>
            <a:custGeom>
              <a:avLst/>
              <a:gdLst/>
              <a:ahLst/>
              <a:cxnLst/>
              <a:rect l="l" t="t" r="r" b="b"/>
              <a:pathLst>
                <a:path w="162560" h="219075">
                  <a:moveTo>
                    <a:pt x="162255" y="0"/>
                  </a:moveTo>
                  <a:lnTo>
                    <a:pt x="0" y="0"/>
                  </a:lnTo>
                  <a:lnTo>
                    <a:pt x="0" y="172669"/>
                  </a:lnTo>
                  <a:lnTo>
                    <a:pt x="81127" y="218465"/>
                  </a:lnTo>
                  <a:lnTo>
                    <a:pt x="162255" y="172669"/>
                  </a:lnTo>
                  <a:lnTo>
                    <a:pt x="162255" y="0"/>
                  </a:lnTo>
                  <a:close/>
                </a:path>
              </a:pathLst>
            </a:custGeom>
            <a:solidFill>
              <a:srgbClr val="006BB6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0" name="object 50">
              <a:extLst>
                <a:ext uri="{FF2B5EF4-FFF2-40B4-BE49-F238E27FC236}">
                  <a16:creationId xmlns:a16="http://schemas.microsoft.com/office/drawing/2014/main" id="{FD7723A2-3AC4-4548-9B16-2189A6A5953C}"/>
                </a:ext>
              </a:extLst>
            </p:cNvPr>
            <p:cNvSpPr/>
            <p:nvPr/>
          </p:nvSpPr>
          <p:spPr>
            <a:xfrm>
              <a:off x="1570442" y="6973976"/>
              <a:ext cx="140728" cy="1345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22" name="object 13">
            <a:extLst>
              <a:ext uri="{FF2B5EF4-FFF2-40B4-BE49-F238E27FC236}">
                <a16:creationId xmlns:a16="http://schemas.microsoft.com/office/drawing/2014/main" id="{E17B5DFA-EADE-C442-9C30-87B2F2F2DE65}"/>
              </a:ext>
            </a:extLst>
          </p:cNvPr>
          <p:cNvSpPr txBox="1"/>
          <p:nvPr/>
        </p:nvSpPr>
        <p:spPr>
          <a:xfrm>
            <a:off x="1534968" y="1686489"/>
            <a:ext cx="523773" cy="2115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44">
              <a:spcBef>
                <a:spcPts val="67"/>
              </a:spcBef>
            </a:pPr>
            <a:r>
              <a:rPr lang="ru-RU" sz="646" dirty="0">
                <a:latin typeface="Arial Narrow" panose="020B060602020203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ТЕРРИТОРИЯ</a:t>
            </a:r>
          </a:p>
          <a:p>
            <a:pPr marL="8444">
              <a:spcBef>
                <a:spcPts val="67"/>
              </a:spcBef>
            </a:pPr>
            <a:r>
              <a:rPr lang="ru-RU" sz="646" dirty="0">
                <a:latin typeface="Arial Narrow" panose="020B060602020203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ПОСТАВОК</a:t>
            </a:r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id="{4540E4DD-441E-FD49-A29A-06D7E3D13EE7}"/>
              </a:ext>
            </a:extLst>
          </p:cNvPr>
          <p:cNvSpPr txBox="1"/>
          <p:nvPr/>
        </p:nvSpPr>
        <p:spPr>
          <a:xfrm>
            <a:off x="2122564" y="838207"/>
            <a:ext cx="179536" cy="6428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444">
              <a:lnSpc>
                <a:spcPts val="1427"/>
              </a:lnSpc>
            </a:pPr>
            <a:r>
              <a:rPr spc="11" dirty="0" err="1">
                <a:solidFill>
                  <a:srgbClr val="414042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ст</a:t>
            </a:r>
            <a:r>
              <a:rPr spc="7" dirty="0" err="1">
                <a:solidFill>
                  <a:srgbClr val="414042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р</a:t>
            </a:r>
            <a:r>
              <a:rPr spc="11" dirty="0" err="1">
                <a:solidFill>
                  <a:srgbClr val="414042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ан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2389B0B3-D060-D341-B89B-B126180C9993}"/>
              </a:ext>
            </a:extLst>
          </p:cNvPr>
          <p:cNvSpPr txBox="1"/>
          <p:nvPr/>
        </p:nvSpPr>
        <p:spPr>
          <a:xfrm>
            <a:off x="537910" y="1699023"/>
            <a:ext cx="784093" cy="1987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44" marR="3378" indent="-422">
              <a:spcBef>
                <a:spcPts val="67"/>
              </a:spcBef>
            </a:pPr>
            <a:r>
              <a:rPr lang="ru-RU" sz="646" dirty="0">
                <a:latin typeface="Arial Narrow" panose="020B060602020203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ЗАВОДОВ </a:t>
            </a:r>
            <a:r>
              <a:rPr lang="en-US" sz="646" dirty="0">
                <a:latin typeface="Arial Narrow" panose="020B060602020203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/>
            </a:r>
            <a:br>
              <a:rPr lang="en-US" sz="646" dirty="0">
                <a:latin typeface="Arial Narrow" panose="020B060602020203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</a:br>
            <a:r>
              <a:rPr lang="ru-RU" sz="646" dirty="0">
                <a:latin typeface="Arial Narrow" panose="020B0606020202030204" pitchFamily="34" charset="0"/>
                <a:ea typeface="Roboto Condensed Light" panose="02000000000000000000" pitchFamily="2" charset="0"/>
                <a:cs typeface="Arial" panose="020B0604020202020204" pitchFamily="34" charset="0"/>
              </a:rPr>
              <a:t>В ЧЕТЫРЕХ СТРАНАХ</a:t>
            </a:r>
          </a:p>
        </p:txBody>
      </p:sp>
      <p:sp>
        <p:nvSpPr>
          <p:cNvPr id="26" name="object 20">
            <a:extLst>
              <a:ext uri="{FF2B5EF4-FFF2-40B4-BE49-F238E27FC236}">
                <a16:creationId xmlns:a16="http://schemas.microsoft.com/office/drawing/2014/main" id="{0AAFA0A3-FE86-044E-9E6C-955A3B73B0ED}"/>
              </a:ext>
            </a:extLst>
          </p:cNvPr>
          <p:cNvSpPr/>
          <p:nvPr/>
        </p:nvSpPr>
        <p:spPr>
          <a:xfrm>
            <a:off x="1668478" y="3680057"/>
            <a:ext cx="139159" cy="187103"/>
          </a:xfrm>
          <a:custGeom>
            <a:avLst/>
            <a:gdLst/>
            <a:ahLst/>
            <a:cxnLst/>
            <a:rect l="l" t="t" r="r" b="b"/>
            <a:pathLst>
              <a:path w="162560" h="219075">
                <a:moveTo>
                  <a:pt x="162255" y="0"/>
                </a:moveTo>
                <a:lnTo>
                  <a:pt x="0" y="0"/>
                </a:lnTo>
                <a:lnTo>
                  <a:pt x="0" y="172669"/>
                </a:lnTo>
                <a:lnTo>
                  <a:pt x="81127" y="218465"/>
                </a:lnTo>
                <a:lnTo>
                  <a:pt x="162255" y="172669"/>
                </a:lnTo>
                <a:lnTo>
                  <a:pt x="162255" y="0"/>
                </a:lnTo>
                <a:close/>
              </a:path>
            </a:pathLst>
          </a:custGeom>
          <a:solidFill>
            <a:srgbClr val="006BB6"/>
          </a:solidFill>
        </p:spPr>
        <p:txBody>
          <a:bodyPr wrap="square" lIns="0" tIns="0" rIns="0" bIns="0" rtlCol="0"/>
          <a:lstStyle/>
          <a:p>
            <a:endParaRPr sz="1196" dirty="0"/>
          </a:p>
        </p:txBody>
      </p:sp>
      <p:sp>
        <p:nvSpPr>
          <p:cNvPr id="27" name="object 40">
            <a:extLst>
              <a:ext uri="{FF2B5EF4-FFF2-40B4-BE49-F238E27FC236}">
                <a16:creationId xmlns:a16="http://schemas.microsoft.com/office/drawing/2014/main" id="{D47E7BD8-60C4-BB41-A3C3-F90FA32107D1}"/>
              </a:ext>
            </a:extLst>
          </p:cNvPr>
          <p:cNvSpPr/>
          <p:nvPr/>
        </p:nvSpPr>
        <p:spPr>
          <a:xfrm>
            <a:off x="1687627" y="3737542"/>
            <a:ext cx="56533" cy="72672"/>
          </a:xfrm>
          <a:custGeom>
            <a:avLst/>
            <a:gdLst/>
            <a:ahLst/>
            <a:cxnLst/>
            <a:rect l="l" t="t" r="r" b="b"/>
            <a:pathLst>
              <a:path w="66039" h="85089">
                <a:moveTo>
                  <a:pt x="24841" y="0"/>
                </a:moveTo>
                <a:lnTo>
                  <a:pt x="18211" y="0"/>
                </a:lnTo>
                <a:lnTo>
                  <a:pt x="11122" y="1493"/>
                </a:lnTo>
                <a:lnTo>
                  <a:pt x="5334" y="5568"/>
                </a:lnTo>
                <a:lnTo>
                  <a:pt x="1431" y="11615"/>
                </a:lnTo>
                <a:lnTo>
                  <a:pt x="0" y="19024"/>
                </a:lnTo>
                <a:lnTo>
                  <a:pt x="0" y="83197"/>
                </a:lnTo>
                <a:lnTo>
                  <a:pt x="1257" y="84505"/>
                </a:lnTo>
                <a:lnTo>
                  <a:pt x="64820" y="84505"/>
                </a:lnTo>
                <a:lnTo>
                  <a:pt x="65951" y="82537"/>
                </a:lnTo>
                <a:lnTo>
                  <a:pt x="65100" y="80911"/>
                </a:lnTo>
                <a:lnTo>
                  <a:pt x="34150" y="9842"/>
                </a:lnTo>
                <a:lnTo>
                  <a:pt x="30949" y="3771"/>
                </a:lnTo>
                <a:lnTo>
                  <a:pt x="248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96" dirty="0"/>
          </a:p>
        </p:txBody>
      </p:sp>
      <p:sp>
        <p:nvSpPr>
          <p:cNvPr id="28" name="object 41">
            <a:extLst>
              <a:ext uri="{FF2B5EF4-FFF2-40B4-BE49-F238E27FC236}">
                <a16:creationId xmlns:a16="http://schemas.microsoft.com/office/drawing/2014/main" id="{79CCA8B8-68D7-1B4E-8319-FA3E8625BA53}"/>
              </a:ext>
            </a:extLst>
          </p:cNvPr>
          <p:cNvSpPr/>
          <p:nvPr/>
        </p:nvSpPr>
        <p:spPr>
          <a:xfrm>
            <a:off x="1713344" y="3737547"/>
            <a:ext cx="56533" cy="72672"/>
          </a:xfrm>
          <a:custGeom>
            <a:avLst/>
            <a:gdLst/>
            <a:ahLst/>
            <a:cxnLst/>
            <a:rect l="l" t="t" r="r" b="b"/>
            <a:pathLst>
              <a:path w="66039" h="85089">
                <a:moveTo>
                  <a:pt x="64706" y="0"/>
                </a:moveTo>
                <a:lnTo>
                  <a:pt x="1130" y="0"/>
                </a:lnTo>
                <a:lnTo>
                  <a:pt x="0" y="1968"/>
                </a:lnTo>
                <a:lnTo>
                  <a:pt x="863" y="3594"/>
                </a:lnTo>
                <a:lnTo>
                  <a:pt x="31813" y="74663"/>
                </a:lnTo>
                <a:lnTo>
                  <a:pt x="35013" y="80733"/>
                </a:lnTo>
                <a:lnTo>
                  <a:pt x="41109" y="84505"/>
                </a:lnTo>
                <a:lnTo>
                  <a:pt x="47751" y="84505"/>
                </a:lnTo>
                <a:lnTo>
                  <a:pt x="54840" y="83011"/>
                </a:lnTo>
                <a:lnTo>
                  <a:pt x="60629" y="78936"/>
                </a:lnTo>
                <a:lnTo>
                  <a:pt x="64532" y="72890"/>
                </a:lnTo>
                <a:lnTo>
                  <a:pt x="65963" y="65481"/>
                </a:lnTo>
                <a:lnTo>
                  <a:pt x="65963" y="1308"/>
                </a:lnTo>
                <a:lnTo>
                  <a:pt x="647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96" dirty="0"/>
          </a:p>
        </p:txBody>
      </p:sp>
      <p:sp>
        <p:nvSpPr>
          <p:cNvPr id="29" name="object 42">
            <a:extLst>
              <a:ext uri="{FF2B5EF4-FFF2-40B4-BE49-F238E27FC236}">
                <a16:creationId xmlns:a16="http://schemas.microsoft.com/office/drawing/2014/main" id="{B4800CCE-1127-214C-A311-F8E253CA604F}"/>
              </a:ext>
            </a:extLst>
          </p:cNvPr>
          <p:cNvSpPr/>
          <p:nvPr/>
        </p:nvSpPr>
        <p:spPr>
          <a:xfrm>
            <a:off x="1600625" y="3686898"/>
            <a:ext cx="147857" cy="198493"/>
          </a:xfrm>
          <a:custGeom>
            <a:avLst/>
            <a:gdLst/>
            <a:ahLst/>
            <a:cxnLst/>
            <a:rect l="l" t="t" r="r" b="b"/>
            <a:pathLst>
              <a:path w="172719" h="232410">
                <a:moveTo>
                  <a:pt x="172402" y="0"/>
                </a:moveTo>
                <a:lnTo>
                  <a:pt x="0" y="0"/>
                </a:lnTo>
                <a:lnTo>
                  <a:pt x="0" y="183464"/>
                </a:lnTo>
                <a:lnTo>
                  <a:pt x="86194" y="232117"/>
                </a:lnTo>
                <a:lnTo>
                  <a:pt x="172402" y="183464"/>
                </a:lnTo>
                <a:lnTo>
                  <a:pt x="172402" y="0"/>
                </a:lnTo>
                <a:close/>
              </a:path>
            </a:pathLst>
          </a:custGeom>
          <a:solidFill>
            <a:srgbClr val="F36F21"/>
          </a:solidFill>
        </p:spPr>
        <p:txBody>
          <a:bodyPr wrap="square" lIns="0" tIns="0" rIns="0" bIns="0" rtlCol="0"/>
          <a:lstStyle/>
          <a:p>
            <a:endParaRPr sz="1196" dirty="0"/>
          </a:p>
        </p:txBody>
      </p:sp>
      <p:sp>
        <p:nvSpPr>
          <p:cNvPr id="30" name="object 43">
            <a:extLst>
              <a:ext uri="{FF2B5EF4-FFF2-40B4-BE49-F238E27FC236}">
                <a16:creationId xmlns:a16="http://schemas.microsoft.com/office/drawing/2014/main" id="{3101B03C-A026-8F4D-BF27-681633C51042}"/>
              </a:ext>
            </a:extLst>
          </p:cNvPr>
          <p:cNvSpPr/>
          <p:nvPr/>
        </p:nvSpPr>
        <p:spPr>
          <a:xfrm>
            <a:off x="1624150" y="3732513"/>
            <a:ext cx="87517" cy="95449"/>
          </a:xfrm>
          <a:custGeom>
            <a:avLst/>
            <a:gdLst/>
            <a:ahLst/>
            <a:cxnLst/>
            <a:rect l="l" t="t" r="r" b="b"/>
            <a:pathLst>
              <a:path w="102235" h="111760">
                <a:moveTo>
                  <a:pt x="27889" y="0"/>
                </a:moveTo>
                <a:lnTo>
                  <a:pt x="0" y="0"/>
                </a:lnTo>
                <a:lnTo>
                  <a:pt x="0" y="111493"/>
                </a:lnTo>
                <a:lnTo>
                  <a:pt x="35153" y="111493"/>
                </a:lnTo>
                <a:lnTo>
                  <a:pt x="35153" y="71627"/>
                </a:lnTo>
                <a:lnTo>
                  <a:pt x="34505" y="56857"/>
                </a:lnTo>
                <a:lnTo>
                  <a:pt x="101638" y="56857"/>
                </a:lnTo>
                <a:lnTo>
                  <a:pt x="101638" y="23355"/>
                </a:lnTo>
                <a:lnTo>
                  <a:pt x="27889" y="23355"/>
                </a:lnTo>
                <a:lnTo>
                  <a:pt x="27889" y="0"/>
                </a:lnTo>
                <a:close/>
              </a:path>
              <a:path w="102235" h="111760">
                <a:moveTo>
                  <a:pt x="101638" y="56857"/>
                </a:moveTo>
                <a:lnTo>
                  <a:pt x="67132" y="56857"/>
                </a:lnTo>
                <a:lnTo>
                  <a:pt x="66484" y="71627"/>
                </a:lnTo>
                <a:lnTo>
                  <a:pt x="66484" y="111493"/>
                </a:lnTo>
                <a:lnTo>
                  <a:pt x="101638" y="111493"/>
                </a:lnTo>
                <a:lnTo>
                  <a:pt x="101638" y="56857"/>
                </a:lnTo>
                <a:close/>
              </a:path>
              <a:path w="102235" h="111760">
                <a:moveTo>
                  <a:pt x="64757" y="0"/>
                </a:moveTo>
                <a:lnTo>
                  <a:pt x="36880" y="0"/>
                </a:lnTo>
                <a:lnTo>
                  <a:pt x="36880" y="23355"/>
                </a:lnTo>
                <a:lnTo>
                  <a:pt x="64757" y="23355"/>
                </a:lnTo>
                <a:lnTo>
                  <a:pt x="64757" y="0"/>
                </a:lnTo>
                <a:close/>
              </a:path>
              <a:path w="102235" h="111760">
                <a:moveTo>
                  <a:pt x="101638" y="0"/>
                </a:moveTo>
                <a:lnTo>
                  <a:pt x="73761" y="0"/>
                </a:lnTo>
                <a:lnTo>
                  <a:pt x="73761" y="23355"/>
                </a:lnTo>
                <a:lnTo>
                  <a:pt x="101638" y="23355"/>
                </a:lnTo>
                <a:lnTo>
                  <a:pt x="1016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96" dirty="0"/>
          </a:p>
        </p:txBody>
      </p:sp>
      <p:sp>
        <p:nvSpPr>
          <p:cNvPr id="31" name="object 52">
            <a:extLst>
              <a:ext uri="{FF2B5EF4-FFF2-40B4-BE49-F238E27FC236}">
                <a16:creationId xmlns:a16="http://schemas.microsoft.com/office/drawing/2014/main" id="{9CF94177-E550-B245-B697-A072608CA69B}"/>
              </a:ext>
            </a:extLst>
          </p:cNvPr>
          <p:cNvSpPr/>
          <p:nvPr/>
        </p:nvSpPr>
        <p:spPr>
          <a:xfrm>
            <a:off x="955965" y="3645670"/>
            <a:ext cx="121632" cy="1555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 dirty="0"/>
          </a:p>
        </p:txBody>
      </p:sp>
      <p:sp>
        <p:nvSpPr>
          <p:cNvPr id="32" name="object 54">
            <a:extLst>
              <a:ext uri="{FF2B5EF4-FFF2-40B4-BE49-F238E27FC236}">
                <a16:creationId xmlns:a16="http://schemas.microsoft.com/office/drawing/2014/main" id="{92D46A3E-2929-EA4D-89DC-53A4DC257B4E}"/>
              </a:ext>
            </a:extLst>
          </p:cNvPr>
          <p:cNvSpPr/>
          <p:nvPr/>
        </p:nvSpPr>
        <p:spPr>
          <a:xfrm>
            <a:off x="1352636" y="3735547"/>
            <a:ext cx="121644" cy="1555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 dirty="0"/>
          </a:p>
        </p:txBody>
      </p:sp>
      <p:sp>
        <p:nvSpPr>
          <p:cNvPr id="33" name="object 42">
            <a:extLst>
              <a:ext uri="{FF2B5EF4-FFF2-40B4-BE49-F238E27FC236}">
                <a16:creationId xmlns:a16="http://schemas.microsoft.com/office/drawing/2014/main" id="{D794BE3E-7DE6-024A-A4F0-643256667A59}"/>
              </a:ext>
            </a:extLst>
          </p:cNvPr>
          <p:cNvSpPr/>
          <p:nvPr/>
        </p:nvSpPr>
        <p:spPr>
          <a:xfrm>
            <a:off x="4293830" y="3657052"/>
            <a:ext cx="147857" cy="198493"/>
          </a:xfrm>
          <a:custGeom>
            <a:avLst/>
            <a:gdLst/>
            <a:ahLst/>
            <a:cxnLst/>
            <a:rect l="l" t="t" r="r" b="b"/>
            <a:pathLst>
              <a:path w="172719" h="232410">
                <a:moveTo>
                  <a:pt x="172402" y="0"/>
                </a:moveTo>
                <a:lnTo>
                  <a:pt x="0" y="0"/>
                </a:lnTo>
                <a:lnTo>
                  <a:pt x="0" y="183464"/>
                </a:lnTo>
                <a:lnTo>
                  <a:pt x="86194" y="232117"/>
                </a:lnTo>
                <a:lnTo>
                  <a:pt x="172402" y="183464"/>
                </a:lnTo>
                <a:lnTo>
                  <a:pt x="172402" y="0"/>
                </a:lnTo>
                <a:close/>
              </a:path>
            </a:pathLst>
          </a:custGeom>
          <a:solidFill>
            <a:srgbClr val="F36F21"/>
          </a:solidFill>
        </p:spPr>
        <p:txBody>
          <a:bodyPr wrap="square" lIns="0" tIns="0" rIns="0" bIns="0" rtlCol="0"/>
          <a:lstStyle/>
          <a:p>
            <a:endParaRPr sz="1196" dirty="0"/>
          </a:p>
        </p:txBody>
      </p:sp>
      <p:sp>
        <p:nvSpPr>
          <p:cNvPr id="34" name="object 43">
            <a:extLst>
              <a:ext uri="{FF2B5EF4-FFF2-40B4-BE49-F238E27FC236}">
                <a16:creationId xmlns:a16="http://schemas.microsoft.com/office/drawing/2014/main" id="{CF8097B0-67CE-5B46-9F27-35B91F4713A3}"/>
              </a:ext>
            </a:extLst>
          </p:cNvPr>
          <p:cNvSpPr/>
          <p:nvPr/>
        </p:nvSpPr>
        <p:spPr>
          <a:xfrm>
            <a:off x="4317354" y="3702667"/>
            <a:ext cx="87517" cy="95449"/>
          </a:xfrm>
          <a:custGeom>
            <a:avLst/>
            <a:gdLst/>
            <a:ahLst/>
            <a:cxnLst/>
            <a:rect l="l" t="t" r="r" b="b"/>
            <a:pathLst>
              <a:path w="102235" h="111760">
                <a:moveTo>
                  <a:pt x="27889" y="0"/>
                </a:moveTo>
                <a:lnTo>
                  <a:pt x="0" y="0"/>
                </a:lnTo>
                <a:lnTo>
                  <a:pt x="0" y="111493"/>
                </a:lnTo>
                <a:lnTo>
                  <a:pt x="35153" y="111493"/>
                </a:lnTo>
                <a:lnTo>
                  <a:pt x="35153" y="71627"/>
                </a:lnTo>
                <a:lnTo>
                  <a:pt x="34505" y="56857"/>
                </a:lnTo>
                <a:lnTo>
                  <a:pt x="101638" y="56857"/>
                </a:lnTo>
                <a:lnTo>
                  <a:pt x="101638" y="23355"/>
                </a:lnTo>
                <a:lnTo>
                  <a:pt x="27889" y="23355"/>
                </a:lnTo>
                <a:lnTo>
                  <a:pt x="27889" y="0"/>
                </a:lnTo>
                <a:close/>
              </a:path>
              <a:path w="102235" h="111760">
                <a:moveTo>
                  <a:pt x="101638" y="56857"/>
                </a:moveTo>
                <a:lnTo>
                  <a:pt x="67132" y="56857"/>
                </a:lnTo>
                <a:lnTo>
                  <a:pt x="66484" y="71627"/>
                </a:lnTo>
                <a:lnTo>
                  <a:pt x="66484" y="111493"/>
                </a:lnTo>
                <a:lnTo>
                  <a:pt x="101638" y="111493"/>
                </a:lnTo>
                <a:lnTo>
                  <a:pt x="101638" y="56857"/>
                </a:lnTo>
                <a:close/>
              </a:path>
              <a:path w="102235" h="111760">
                <a:moveTo>
                  <a:pt x="64757" y="0"/>
                </a:moveTo>
                <a:lnTo>
                  <a:pt x="36880" y="0"/>
                </a:lnTo>
                <a:lnTo>
                  <a:pt x="36880" y="23355"/>
                </a:lnTo>
                <a:lnTo>
                  <a:pt x="64757" y="23355"/>
                </a:lnTo>
                <a:lnTo>
                  <a:pt x="64757" y="0"/>
                </a:lnTo>
                <a:close/>
              </a:path>
              <a:path w="102235" h="111760">
                <a:moveTo>
                  <a:pt x="101638" y="0"/>
                </a:moveTo>
                <a:lnTo>
                  <a:pt x="73761" y="0"/>
                </a:lnTo>
                <a:lnTo>
                  <a:pt x="73761" y="23355"/>
                </a:lnTo>
                <a:lnTo>
                  <a:pt x="101638" y="23355"/>
                </a:lnTo>
                <a:lnTo>
                  <a:pt x="1016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96" dirty="0"/>
          </a:p>
        </p:txBody>
      </p: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041CF896-4AEA-674D-9968-40D8798109FD}"/>
              </a:ext>
            </a:extLst>
          </p:cNvPr>
          <p:cNvGrpSpPr/>
          <p:nvPr/>
        </p:nvGrpSpPr>
        <p:grpSpPr>
          <a:xfrm>
            <a:off x="679338" y="3522981"/>
            <a:ext cx="7192685" cy="1858852"/>
            <a:chOff x="531519" y="3815649"/>
            <a:chExt cx="7604363" cy="1965244"/>
          </a:xfrm>
        </p:grpSpPr>
        <p:sp>
          <p:nvSpPr>
            <p:cNvPr id="36" name="object 4">
              <a:extLst>
                <a:ext uri="{FF2B5EF4-FFF2-40B4-BE49-F238E27FC236}">
                  <a16:creationId xmlns:a16="http://schemas.microsoft.com/office/drawing/2014/main" id="{F988A742-ED6D-104C-AE7F-7135A93483E6}"/>
                </a:ext>
              </a:extLst>
            </p:cNvPr>
            <p:cNvSpPr txBox="1"/>
            <p:nvPr/>
          </p:nvSpPr>
          <p:spPr>
            <a:xfrm>
              <a:off x="2078453" y="4675405"/>
              <a:ext cx="463784" cy="136630"/>
            </a:xfrm>
            <a:prstGeom prst="rect">
              <a:avLst/>
            </a:prstGeom>
          </p:spPr>
          <p:txBody>
            <a:bodyPr vert="horz" wrap="square" lIns="0" tIns="10976" rIns="0" bIns="0" rtlCol="0">
              <a:spAutoFit/>
            </a:bodyPr>
            <a:lstStyle/>
            <a:p>
              <a:pPr marL="8444">
                <a:spcBef>
                  <a:spcPts val="86"/>
                </a:spcBef>
              </a:pPr>
              <a:r>
                <a:rPr sz="646" spc="4" dirty="0">
                  <a:solidFill>
                    <a:srgbClr val="414042"/>
                  </a:solidFill>
                  <a:cs typeface="Trebuchet MS"/>
                </a:rPr>
                <a:t>З</a:t>
              </a:r>
              <a:r>
                <a:rPr sz="646" spc="-7" dirty="0">
                  <a:solidFill>
                    <a:srgbClr val="414042"/>
                  </a:solidFill>
                  <a:cs typeface="Trebuchet MS"/>
                </a:rPr>
                <a:t>ав</a:t>
              </a:r>
              <a:r>
                <a:rPr sz="646" spc="-20" dirty="0">
                  <a:solidFill>
                    <a:srgbClr val="414042"/>
                  </a:solidFill>
                  <a:cs typeface="Trebuchet MS"/>
                </a:rPr>
                <a:t>о</a:t>
              </a:r>
              <a:r>
                <a:rPr sz="646" spc="-27" dirty="0">
                  <a:solidFill>
                    <a:srgbClr val="414042"/>
                  </a:solidFill>
                  <a:cs typeface="Trebuchet MS"/>
                </a:rPr>
                <a:t>лжье</a:t>
              </a:r>
              <a:endParaRPr sz="646" dirty="0">
                <a:cs typeface="Trebuchet MS"/>
              </a:endParaRPr>
            </a:p>
          </p:txBody>
        </p:sp>
        <p:sp>
          <p:nvSpPr>
            <p:cNvPr id="37" name="object 5">
              <a:extLst>
                <a:ext uri="{FF2B5EF4-FFF2-40B4-BE49-F238E27FC236}">
                  <a16:creationId xmlns:a16="http://schemas.microsoft.com/office/drawing/2014/main" id="{F53D1EB5-CFFE-A147-8E03-1DB09BF55D1C}"/>
                </a:ext>
              </a:extLst>
            </p:cNvPr>
            <p:cNvSpPr txBox="1"/>
            <p:nvPr/>
          </p:nvSpPr>
          <p:spPr>
            <a:xfrm>
              <a:off x="2246158" y="5108297"/>
              <a:ext cx="418383" cy="136630"/>
            </a:xfrm>
            <a:prstGeom prst="rect">
              <a:avLst/>
            </a:prstGeom>
          </p:spPr>
          <p:txBody>
            <a:bodyPr vert="horz" wrap="square" lIns="0" tIns="10976" rIns="0" bIns="0" rtlCol="0">
              <a:spAutoFit/>
            </a:bodyPr>
            <a:lstStyle/>
            <a:p>
              <a:pPr marL="8444">
                <a:spcBef>
                  <a:spcPts val="86"/>
                </a:spcBef>
              </a:pPr>
              <a:r>
                <a:rPr sz="646" spc="-30" dirty="0">
                  <a:solidFill>
                    <a:srgbClr val="414042"/>
                  </a:solidFill>
                  <a:cs typeface="Trebuchet MS"/>
                </a:rPr>
                <a:t>Таганрог</a:t>
              </a:r>
              <a:endParaRPr sz="646" dirty="0">
                <a:cs typeface="Trebuchet MS"/>
              </a:endParaRPr>
            </a:p>
          </p:txBody>
        </p:sp>
        <p:sp>
          <p:nvSpPr>
            <p:cNvPr id="38" name="object 6">
              <a:extLst>
                <a:ext uri="{FF2B5EF4-FFF2-40B4-BE49-F238E27FC236}">
                  <a16:creationId xmlns:a16="http://schemas.microsoft.com/office/drawing/2014/main" id="{D1D454BC-07B1-CE49-84A8-531341883FBE}"/>
                </a:ext>
              </a:extLst>
            </p:cNvPr>
            <p:cNvSpPr txBox="1"/>
            <p:nvPr/>
          </p:nvSpPr>
          <p:spPr>
            <a:xfrm>
              <a:off x="1574368" y="3883605"/>
              <a:ext cx="374130" cy="136630"/>
            </a:xfrm>
            <a:prstGeom prst="rect">
              <a:avLst/>
            </a:prstGeom>
          </p:spPr>
          <p:txBody>
            <a:bodyPr vert="horz" wrap="square" lIns="0" tIns="10976" rIns="0" bIns="0" rtlCol="0">
              <a:spAutoFit/>
            </a:bodyPr>
            <a:lstStyle/>
            <a:p>
              <a:pPr marL="8444">
                <a:spcBef>
                  <a:spcPts val="86"/>
                </a:spcBef>
              </a:pPr>
              <a:r>
                <a:rPr sz="646" spc="-30" dirty="0">
                  <a:solidFill>
                    <a:srgbClr val="414042"/>
                  </a:solidFill>
                  <a:cs typeface="Trebuchet MS"/>
                </a:rPr>
                <a:t>Кириши</a:t>
              </a:r>
              <a:endParaRPr sz="646" dirty="0">
                <a:cs typeface="Trebuchet MS"/>
              </a:endParaRPr>
            </a:p>
          </p:txBody>
        </p:sp>
        <p:sp>
          <p:nvSpPr>
            <p:cNvPr id="39" name="object 7">
              <a:extLst>
                <a:ext uri="{FF2B5EF4-FFF2-40B4-BE49-F238E27FC236}">
                  <a16:creationId xmlns:a16="http://schemas.microsoft.com/office/drawing/2014/main" id="{1941A4F0-EAC3-B34F-94BD-C4E558EFBB82}"/>
                </a:ext>
              </a:extLst>
            </p:cNvPr>
            <p:cNvSpPr txBox="1"/>
            <p:nvPr/>
          </p:nvSpPr>
          <p:spPr>
            <a:xfrm>
              <a:off x="2786616" y="4455061"/>
              <a:ext cx="313213" cy="136630"/>
            </a:xfrm>
            <a:prstGeom prst="rect">
              <a:avLst/>
            </a:prstGeom>
          </p:spPr>
          <p:txBody>
            <a:bodyPr vert="horz" wrap="square" lIns="0" tIns="10976" rIns="0" bIns="0" rtlCol="0">
              <a:spAutoFit/>
            </a:bodyPr>
            <a:lstStyle/>
            <a:p>
              <a:pPr marL="8444">
                <a:spcBef>
                  <a:spcPts val="86"/>
                </a:spcBef>
              </a:pPr>
              <a:r>
                <a:rPr sz="646" spc="-17" dirty="0">
                  <a:solidFill>
                    <a:srgbClr val="414042"/>
                  </a:solidFill>
                  <a:cs typeface="Trebuchet MS"/>
                </a:rPr>
                <a:t>Пермь</a:t>
              </a:r>
              <a:endParaRPr sz="646" dirty="0">
                <a:cs typeface="Trebuchet MS"/>
              </a:endParaRPr>
            </a:p>
          </p:txBody>
        </p:sp>
        <p:sp>
          <p:nvSpPr>
            <p:cNvPr id="40" name="object 8">
              <a:extLst>
                <a:ext uri="{FF2B5EF4-FFF2-40B4-BE49-F238E27FC236}">
                  <a16:creationId xmlns:a16="http://schemas.microsoft.com/office/drawing/2014/main" id="{76172F4E-DFED-F74A-93E7-111BFFBE1294}"/>
                </a:ext>
              </a:extLst>
            </p:cNvPr>
            <p:cNvSpPr txBox="1"/>
            <p:nvPr/>
          </p:nvSpPr>
          <p:spPr>
            <a:xfrm>
              <a:off x="4537757" y="4393316"/>
              <a:ext cx="614356" cy="136630"/>
            </a:xfrm>
            <a:prstGeom prst="rect">
              <a:avLst/>
            </a:prstGeom>
          </p:spPr>
          <p:txBody>
            <a:bodyPr vert="horz" wrap="square" lIns="0" tIns="10976" rIns="0" bIns="0" rtlCol="0">
              <a:spAutoFit/>
            </a:bodyPr>
            <a:lstStyle/>
            <a:p>
              <a:pPr marL="8444">
                <a:spcBef>
                  <a:spcPts val="86"/>
                </a:spcBef>
              </a:pPr>
              <a:r>
                <a:rPr sz="646" spc="-20" dirty="0">
                  <a:solidFill>
                    <a:srgbClr val="414042"/>
                  </a:solidFill>
                  <a:cs typeface="Trebuchet MS"/>
                </a:rPr>
                <a:t>Новосибирск</a:t>
              </a:r>
              <a:endParaRPr sz="646" dirty="0">
                <a:cs typeface="Trebuchet MS"/>
              </a:endParaRPr>
            </a:p>
          </p:txBody>
        </p:sp>
        <p:sp>
          <p:nvSpPr>
            <p:cNvPr id="41" name="object 9">
              <a:extLst>
                <a:ext uri="{FF2B5EF4-FFF2-40B4-BE49-F238E27FC236}">
                  <a16:creationId xmlns:a16="http://schemas.microsoft.com/office/drawing/2014/main" id="{EE98FE5B-ACAE-6344-8812-8CD49BEB4278}"/>
                </a:ext>
              </a:extLst>
            </p:cNvPr>
            <p:cNvSpPr txBox="1"/>
            <p:nvPr/>
          </p:nvSpPr>
          <p:spPr>
            <a:xfrm>
              <a:off x="3995901" y="5041666"/>
              <a:ext cx="462060" cy="136630"/>
            </a:xfrm>
            <a:prstGeom prst="rect">
              <a:avLst/>
            </a:prstGeom>
          </p:spPr>
          <p:txBody>
            <a:bodyPr vert="horz" wrap="square" lIns="0" tIns="10976" rIns="0" bIns="0" rtlCol="0">
              <a:spAutoFit/>
            </a:bodyPr>
            <a:lstStyle/>
            <a:p>
              <a:pPr marL="8444">
                <a:spcBef>
                  <a:spcPts val="86"/>
                </a:spcBef>
              </a:pPr>
              <a:r>
                <a:rPr sz="646" spc="-20" dirty="0">
                  <a:solidFill>
                    <a:srgbClr val="414042"/>
                  </a:solidFill>
                  <a:cs typeface="Trebuchet MS"/>
                </a:rPr>
                <a:t>Капшагай</a:t>
              </a:r>
              <a:endParaRPr sz="646" dirty="0">
                <a:cs typeface="Trebuchet MS"/>
              </a:endParaRPr>
            </a:p>
          </p:txBody>
        </p:sp>
        <p:sp>
          <p:nvSpPr>
            <p:cNvPr id="42" name="object 10">
              <a:extLst>
                <a:ext uri="{FF2B5EF4-FFF2-40B4-BE49-F238E27FC236}">
                  <a16:creationId xmlns:a16="http://schemas.microsoft.com/office/drawing/2014/main" id="{13B89B10-3C5E-FD46-972D-42C96C7D5662}"/>
                </a:ext>
              </a:extLst>
            </p:cNvPr>
            <p:cNvSpPr txBox="1"/>
            <p:nvPr/>
          </p:nvSpPr>
          <p:spPr>
            <a:xfrm>
              <a:off x="4210811" y="5621379"/>
              <a:ext cx="336775" cy="136630"/>
            </a:xfrm>
            <a:prstGeom prst="rect">
              <a:avLst/>
            </a:prstGeom>
          </p:spPr>
          <p:txBody>
            <a:bodyPr vert="horz" wrap="square" lIns="0" tIns="10976" rIns="0" bIns="0" rtlCol="0">
              <a:spAutoFit/>
            </a:bodyPr>
            <a:lstStyle/>
            <a:p>
              <a:pPr marL="8444">
                <a:spcBef>
                  <a:spcPts val="86"/>
                </a:spcBef>
              </a:pPr>
              <a:r>
                <a:rPr sz="646" spc="-27" dirty="0">
                  <a:solidFill>
                    <a:srgbClr val="414042"/>
                  </a:solidFill>
                  <a:cs typeface="Trebuchet MS"/>
                </a:rPr>
                <a:t>Ангрен</a:t>
              </a:r>
              <a:endParaRPr sz="646" dirty="0">
                <a:cs typeface="Trebuchet MS"/>
              </a:endParaRPr>
            </a:p>
          </p:txBody>
        </p:sp>
        <p:sp>
          <p:nvSpPr>
            <p:cNvPr id="43" name="object 11">
              <a:extLst>
                <a:ext uri="{FF2B5EF4-FFF2-40B4-BE49-F238E27FC236}">
                  <a16:creationId xmlns:a16="http://schemas.microsoft.com/office/drawing/2014/main" id="{4CC47BE9-6173-7C41-9B25-930AFB6F48FC}"/>
                </a:ext>
              </a:extLst>
            </p:cNvPr>
            <p:cNvSpPr txBox="1"/>
            <p:nvPr/>
          </p:nvSpPr>
          <p:spPr>
            <a:xfrm>
              <a:off x="6125696" y="4503680"/>
              <a:ext cx="518955" cy="136630"/>
            </a:xfrm>
            <a:prstGeom prst="rect">
              <a:avLst/>
            </a:prstGeom>
          </p:spPr>
          <p:txBody>
            <a:bodyPr vert="horz" wrap="square" lIns="0" tIns="10976" rIns="0" bIns="0" rtlCol="0">
              <a:spAutoFit/>
            </a:bodyPr>
            <a:lstStyle/>
            <a:p>
              <a:pPr marL="8444">
                <a:spcBef>
                  <a:spcPts val="86"/>
                </a:spcBef>
              </a:pPr>
              <a:r>
                <a:rPr sz="646" spc="-17" dirty="0">
                  <a:solidFill>
                    <a:srgbClr val="414042"/>
                  </a:solidFill>
                  <a:cs typeface="Trebuchet MS"/>
                </a:rPr>
                <a:t>Черемхово</a:t>
              </a:r>
              <a:endParaRPr sz="646" dirty="0">
                <a:cs typeface="Trebuchet MS"/>
              </a:endParaRPr>
            </a:p>
          </p:txBody>
        </p:sp>
        <p:sp>
          <p:nvSpPr>
            <p:cNvPr id="44" name="object 12">
              <a:extLst>
                <a:ext uri="{FF2B5EF4-FFF2-40B4-BE49-F238E27FC236}">
                  <a16:creationId xmlns:a16="http://schemas.microsoft.com/office/drawing/2014/main" id="{CE499F04-768D-C940-803B-BF3E1DB3FEBD}"/>
                </a:ext>
              </a:extLst>
            </p:cNvPr>
            <p:cNvSpPr txBox="1"/>
            <p:nvPr/>
          </p:nvSpPr>
          <p:spPr>
            <a:xfrm>
              <a:off x="7637615" y="4478890"/>
              <a:ext cx="498267" cy="136630"/>
            </a:xfrm>
            <a:prstGeom prst="rect">
              <a:avLst/>
            </a:prstGeom>
          </p:spPr>
          <p:txBody>
            <a:bodyPr vert="horz" wrap="square" lIns="0" tIns="10976" rIns="0" bIns="0" rtlCol="0">
              <a:spAutoFit/>
            </a:bodyPr>
            <a:lstStyle/>
            <a:p>
              <a:pPr marL="8444">
                <a:spcBef>
                  <a:spcPts val="86"/>
                </a:spcBef>
              </a:pPr>
              <a:r>
                <a:rPr sz="646" spc="-13" dirty="0">
                  <a:solidFill>
                    <a:srgbClr val="414042"/>
                  </a:solidFill>
                  <a:cs typeface="Trebuchet MS"/>
                </a:rPr>
                <a:t>Хабаровск</a:t>
              </a:r>
              <a:endParaRPr sz="646" dirty="0">
                <a:cs typeface="Trebuchet MS"/>
              </a:endParaRPr>
            </a:p>
          </p:txBody>
        </p:sp>
        <p:sp>
          <p:nvSpPr>
            <p:cNvPr id="45" name="object 18">
              <a:extLst>
                <a:ext uri="{FF2B5EF4-FFF2-40B4-BE49-F238E27FC236}">
                  <a16:creationId xmlns:a16="http://schemas.microsoft.com/office/drawing/2014/main" id="{15603C0B-7872-724B-B977-A5DF6DE408CE}"/>
                </a:ext>
              </a:extLst>
            </p:cNvPr>
            <p:cNvSpPr txBox="1"/>
            <p:nvPr/>
          </p:nvSpPr>
          <p:spPr>
            <a:xfrm>
              <a:off x="1567186" y="4173346"/>
              <a:ext cx="735618" cy="328031"/>
            </a:xfrm>
            <a:prstGeom prst="rect">
              <a:avLst/>
            </a:prstGeom>
          </p:spPr>
          <p:txBody>
            <a:bodyPr vert="horz" wrap="square" lIns="0" tIns="8021" rIns="0" bIns="0" rtlCol="0">
              <a:spAutoFit/>
            </a:bodyPr>
            <a:lstStyle/>
            <a:p>
              <a:pPr marL="46860" marR="3378" indent="-38838">
                <a:lnSpc>
                  <a:spcPct val="136900"/>
                </a:lnSpc>
                <a:spcBef>
                  <a:spcPts val="63"/>
                </a:spcBef>
              </a:pPr>
              <a:r>
                <a:rPr sz="646" spc="-13" dirty="0">
                  <a:solidFill>
                    <a:srgbClr val="414042"/>
                  </a:solidFill>
                  <a:cs typeface="Trebuchet MS"/>
                </a:rPr>
                <a:t>Чехов  Новомос</a:t>
              </a:r>
              <a:r>
                <a:rPr sz="646" spc="-20" dirty="0">
                  <a:solidFill>
                    <a:srgbClr val="414042"/>
                  </a:solidFill>
                  <a:cs typeface="Trebuchet MS"/>
                </a:rPr>
                <a:t>к</a:t>
              </a:r>
              <a:r>
                <a:rPr sz="646" spc="-11" dirty="0">
                  <a:solidFill>
                    <a:srgbClr val="414042"/>
                  </a:solidFill>
                  <a:cs typeface="Trebuchet MS"/>
                </a:rPr>
                <a:t>овск</a:t>
              </a:r>
              <a:endParaRPr sz="646" dirty="0">
                <a:cs typeface="Trebuchet MS"/>
              </a:endParaRPr>
            </a:p>
          </p:txBody>
        </p:sp>
        <p:sp>
          <p:nvSpPr>
            <p:cNvPr id="46" name="object 21">
              <a:extLst>
                <a:ext uri="{FF2B5EF4-FFF2-40B4-BE49-F238E27FC236}">
                  <a16:creationId xmlns:a16="http://schemas.microsoft.com/office/drawing/2014/main" id="{341D5B10-2FA8-F246-9EFA-45497CD4FE47}"/>
                </a:ext>
              </a:extLst>
            </p:cNvPr>
            <p:cNvSpPr/>
            <p:nvPr/>
          </p:nvSpPr>
          <p:spPr>
            <a:xfrm>
              <a:off x="1697588" y="4025360"/>
              <a:ext cx="153446" cy="205840"/>
            </a:xfrm>
            <a:custGeom>
              <a:avLst/>
              <a:gdLst/>
              <a:ahLst/>
              <a:cxnLst/>
              <a:rect l="l" t="t" r="r" b="b"/>
              <a:pathLst>
                <a:path w="169544" h="227964">
                  <a:moveTo>
                    <a:pt x="168973" y="0"/>
                  </a:moveTo>
                  <a:lnTo>
                    <a:pt x="0" y="0"/>
                  </a:lnTo>
                  <a:lnTo>
                    <a:pt x="0" y="179806"/>
                  </a:lnTo>
                  <a:lnTo>
                    <a:pt x="84480" y="227495"/>
                  </a:lnTo>
                  <a:lnTo>
                    <a:pt x="168973" y="179806"/>
                  </a:lnTo>
                  <a:lnTo>
                    <a:pt x="168973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47" name="object 22">
              <a:extLst>
                <a:ext uri="{FF2B5EF4-FFF2-40B4-BE49-F238E27FC236}">
                  <a16:creationId xmlns:a16="http://schemas.microsoft.com/office/drawing/2014/main" id="{C3C0FD72-8173-2745-AC27-228BA8EC62A5}"/>
                </a:ext>
              </a:extLst>
            </p:cNvPr>
            <p:cNvSpPr/>
            <p:nvPr/>
          </p:nvSpPr>
          <p:spPr>
            <a:xfrm>
              <a:off x="1717393" y="4073359"/>
              <a:ext cx="116664" cy="90020"/>
            </a:xfrm>
            <a:custGeom>
              <a:avLst/>
              <a:gdLst/>
              <a:ahLst/>
              <a:cxnLst/>
              <a:rect l="l" t="t" r="r" b="b"/>
              <a:pathLst>
                <a:path w="128905" h="99695">
                  <a:moveTo>
                    <a:pt x="78727" y="90309"/>
                  </a:moveTo>
                  <a:lnTo>
                    <a:pt x="68211" y="90309"/>
                  </a:lnTo>
                  <a:lnTo>
                    <a:pt x="68694" y="90601"/>
                  </a:lnTo>
                  <a:lnTo>
                    <a:pt x="71881" y="95529"/>
                  </a:lnTo>
                  <a:lnTo>
                    <a:pt x="75713" y="98072"/>
                  </a:lnTo>
                  <a:lnTo>
                    <a:pt x="85826" y="99466"/>
                  </a:lnTo>
                  <a:lnTo>
                    <a:pt x="90385" y="98018"/>
                  </a:lnTo>
                  <a:lnTo>
                    <a:pt x="98129" y="90360"/>
                  </a:lnTo>
                  <a:lnTo>
                    <a:pt x="78765" y="90347"/>
                  </a:lnTo>
                  <a:close/>
                </a:path>
                <a:path w="128905" h="99695">
                  <a:moveTo>
                    <a:pt x="52527" y="0"/>
                  </a:moveTo>
                  <a:lnTo>
                    <a:pt x="51739" y="0"/>
                  </a:lnTo>
                  <a:lnTo>
                    <a:pt x="49326" y="1054"/>
                  </a:lnTo>
                  <a:lnTo>
                    <a:pt x="49060" y="1574"/>
                  </a:lnTo>
                  <a:lnTo>
                    <a:pt x="48539" y="5994"/>
                  </a:lnTo>
                  <a:lnTo>
                    <a:pt x="30378" y="5994"/>
                  </a:lnTo>
                  <a:lnTo>
                    <a:pt x="30378" y="49644"/>
                  </a:lnTo>
                  <a:lnTo>
                    <a:pt x="0" y="49644"/>
                  </a:lnTo>
                  <a:lnTo>
                    <a:pt x="101" y="76415"/>
                  </a:lnTo>
                  <a:lnTo>
                    <a:pt x="253" y="76682"/>
                  </a:lnTo>
                  <a:lnTo>
                    <a:pt x="584" y="76923"/>
                  </a:lnTo>
                  <a:lnTo>
                    <a:pt x="3403" y="79248"/>
                  </a:lnTo>
                  <a:lnTo>
                    <a:pt x="6210" y="81597"/>
                  </a:lnTo>
                  <a:lnTo>
                    <a:pt x="9550" y="84302"/>
                  </a:lnTo>
                  <a:lnTo>
                    <a:pt x="9747" y="84810"/>
                  </a:lnTo>
                  <a:lnTo>
                    <a:pt x="27139" y="98874"/>
                  </a:lnTo>
                  <a:lnTo>
                    <a:pt x="33508" y="96968"/>
                  </a:lnTo>
                  <a:lnTo>
                    <a:pt x="38671" y="92430"/>
                  </a:lnTo>
                  <a:lnTo>
                    <a:pt x="39522" y="91262"/>
                  </a:lnTo>
                  <a:lnTo>
                    <a:pt x="40083" y="90385"/>
                  </a:lnTo>
                  <a:lnTo>
                    <a:pt x="29908" y="90385"/>
                  </a:lnTo>
                  <a:lnTo>
                    <a:pt x="21526" y="90284"/>
                  </a:lnTo>
                  <a:lnTo>
                    <a:pt x="18362" y="87058"/>
                  </a:lnTo>
                  <a:lnTo>
                    <a:pt x="18378" y="78536"/>
                  </a:lnTo>
                  <a:lnTo>
                    <a:pt x="21602" y="75374"/>
                  </a:lnTo>
                  <a:lnTo>
                    <a:pt x="84096" y="75374"/>
                  </a:lnTo>
                  <a:lnTo>
                    <a:pt x="87922" y="75184"/>
                  </a:lnTo>
                  <a:lnTo>
                    <a:pt x="128320" y="75184"/>
                  </a:lnTo>
                  <a:lnTo>
                    <a:pt x="128320" y="72694"/>
                  </a:lnTo>
                  <a:lnTo>
                    <a:pt x="95275" y="72694"/>
                  </a:lnTo>
                  <a:lnTo>
                    <a:pt x="95275" y="66205"/>
                  </a:lnTo>
                  <a:lnTo>
                    <a:pt x="86436" y="66205"/>
                  </a:lnTo>
                  <a:lnTo>
                    <a:pt x="86207" y="65430"/>
                  </a:lnTo>
                  <a:lnTo>
                    <a:pt x="84921" y="59791"/>
                  </a:lnTo>
                  <a:lnTo>
                    <a:pt x="53401" y="59778"/>
                  </a:lnTo>
                  <a:lnTo>
                    <a:pt x="53225" y="59626"/>
                  </a:lnTo>
                  <a:lnTo>
                    <a:pt x="51659" y="56197"/>
                  </a:lnTo>
                  <a:lnTo>
                    <a:pt x="50330" y="53441"/>
                  </a:lnTo>
                  <a:lnTo>
                    <a:pt x="48742" y="49898"/>
                  </a:lnTo>
                  <a:lnTo>
                    <a:pt x="48412" y="49745"/>
                  </a:lnTo>
                  <a:lnTo>
                    <a:pt x="44221" y="49745"/>
                  </a:lnTo>
                  <a:lnTo>
                    <a:pt x="40678" y="49669"/>
                  </a:lnTo>
                  <a:lnTo>
                    <a:pt x="36956" y="49644"/>
                  </a:lnTo>
                  <a:lnTo>
                    <a:pt x="36829" y="49606"/>
                  </a:lnTo>
                  <a:lnTo>
                    <a:pt x="36639" y="49593"/>
                  </a:lnTo>
                  <a:lnTo>
                    <a:pt x="36639" y="12077"/>
                  </a:lnTo>
                  <a:lnTo>
                    <a:pt x="36855" y="12077"/>
                  </a:lnTo>
                  <a:lnTo>
                    <a:pt x="37071" y="12039"/>
                  </a:lnTo>
                  <a:lnTo>
                    <a:pt x="71102" y="12039"/>
                  </a:lnTo>
                  <a:lnTo>
                    <a:pt x="67830" y="8128"/>
                  </a:lnTo>
                  <a:lnTo>
                    <a:pt x="63334" y="6159"/>
                  </a:lnTo>
                  <a:lnTo>
                    <a:pt x="57988" y="6032"/>
                  </a:lnTo>
                  <a:lnTo>
                    <a:pt x="56514" y="5943"/>
                  </a:lnTo>
                  <a:lnTo>
                    <a:pt x="56248" y="3644"/>
                  </a:lnTo>
                  <a:lnTo>
                    <a:pt x="55981" y="1828"/>
                  </a:lnTo>
                  <a:lnTo>
                    <a:pt x="54940" y="241"/>
                  </a:lnTo>
                  <a:lnTo>
                    <a:pt x="52654" y="76"/>
                  </a:lnTo>
                  <a:close/>
                </a:path>
                <a:path w="128905" h="99695">
                  <a:moveTo>
                    <a:pt x="84096" y="75374"/>
                  </a:moveTo>
                  <a:lnTo>
                    <a:pt x="21602" y="75374"/>
                  </a:lnTo>
                  <a:lnTo>
                    <a:pt x="30010" y="75488"/>
                  </a:lnTo>
                  <a:lnTo>
                    <a:pt x="33085" y="78613"/>
                  </a:lnTo>
                  <a:lnTo>
                    <a:pt x="33146" y="87198"/>
                  </a:lnTo>
                  <a:lnTo>
                    <a:pt x="29908" y="90385"/>
                  </a:lnTo>
                  <a:lnTo>
                    <a:pt x="40083" y="90385"/>
                  </a:lnTo>
                  <a:lnTo>
                    <a:pt x="40360" y="90220"/>
                  </a:lnTo>
                  <a:lnTo>
                    <a:pt x="78637" y="90220"/>
                  </a:lnTo>
                  <a:lnTo>
                    <a:pt x="75349" y="86956"/>
                  </a:lnTo>
                  <a:lnTo>
                    <a:pt x="75476" y="78536"/>
                  </a:lnTo>
                  <a:lnTo>
                    <a:pt x="78739" y="75641"/>
                  </a:lnTo>
                  <a:lnTo>
                    <a:pt x="84096" y="75374"/>
                  </a:lnTo>
                  <a:close/>
                </a:path>
                <a:path w="128905" h="99695">
                  <a:moveTo>
                    <a:pt x="128320" y="75184"/>
                  </a:moveTo>
                  <a:lnTo>
                    <a:pt x="87922" y="75184"/>
                  </a:lnTo>
                  <a:lnTo>
                    <a:pt x="90217" y="79248"/>
                  </a:lnTo>
                  <a:lnTo>
                    <a:pt x="90335" y="87058"/>
                  </a:lnTo>
                  <a:lnTo>
                    <a:pt x="86931" y="90360"/>
                  </a:lnTo>
                  <a:lnTo>
                    <a:pt x="98129" y="90360"/>
                  </a:lnTo>
                  <a:lnTo>
                    <a:pt x="98437" y="90055"/>
                  </a:lnTo>
                  <a:lnTo>
                    <a:pt x="99783" y="84810"/>
                  </a:lnTo>
                  <a:lnTo>
                    <a:pt x="98366" y="78536"/>
                  </a:lnTo>
                  <a:lnTo>
                    <a:pt x="97980" y="76733"/>
                  </a:lnTo>
                  <a:lnTo>
                    <a:pt x="128320" y="76733"/>
                  </a:lnTo>
                  <a:lnTo>
                    <a:pt x="128320" y="75184"/>
                  </a:lnTo>
                  <a:close/>
                </a:path>
                <a:path w="128905" h="99695">
                  <a:moveTo>
                    <a:pt x="78637" y="90220"/>
                  </a:moveTo>
                  <a:lnTo>
                    <a:pt x="55854" y="90220"/>
                  </a:lnTo>
                  <a:lnTo>
                    <a:pt x="64719" y="90233"/>
                  </a:lnTo>
                  <a:lnTo>
                    <a:pt x="66039" y="90335"/>
                  </a:lnTo>
                  <a:lnTo>
                    <a:pt x="68211" y="90309"/>
                  </a:lnTo>
                  <a:lnTo>
                    <a:pt x="78727" y="90309"/>
                  </a:lnTo>
                  <a:close/>
                </a:path>
                <a:path w="128905" h="99695">
                  <a:moveTo>
                    <a:pt x="55854" y="90220"/>
                  </a:moveTo>
                  <a:lnTo>
                    <a:pt x="40754" y="90220"/>
                  </a:lnTo>
                  <a:lnTo>
                    <a:pt x="48298" y="90233"/>
                  </a:lnTo>
                  <a:lnTo>
                    <a:pt x="55854" y="90220"/>
                  </a:lnTo>
                  <a:close/>
                </a:path>
                <a:path w="128905" h="99695">
                  <a:moveTo>
                    <a:pt x="95275" y="12598"/>
                  </a:moveTo>
                  <a:lnTo>
                    <a:pt x="86652" y="12598"/>
                  </a:lnTo>
                  <a:lnTo>
                    <a:pt x="86652" y="66167"/>
                  </a:lnTo>
                  <a:lnTo>
                    <a:pt x="86436" y="66205"/>
                  </a:lnTo>
                  <a:lnTo>
                    <a:pt x="95275" y="66205"/>
                  </a:lnTo>
                  <a:lnTo>
                    <a:pt x="95275" y="12598"/>
                  </a:lnTo>
                  <a:close/>
                </a:path>
                <a:path w="128905" h="99695">
                  <a:moveTo>
                    <a:pt x="59562" y="59778"/>
                  </a:moveTo>
                  <a:lnTo>
                    <a:pt x="53416" y="59791"/>
                  </a:lnTo>
                  <a:lnTo>
                    <a:pt x="71005" y="59791"/>
                  </a:lnTo>
                  <a:lnTo>
                    <a:pt x="59562" y="59778"/>
                  </a:lnTo>
                  <a:close/>
                </a:path>
                <a:path w="128905" h="99695">
                  <a:moveTo>
                    <a:pt x="71102" y="12039"/>
                  </a:moveTo>
                  <a:lnTo>
                    <a:pt x="37274" y="12039"/>
                  </a:lnTo>
                  <a:lnTo>
                    <a:pt x="60159" y="12230"/>
                  </a:lnTo>
                  <a:lnTo>
                    <a:pt x="62941" y="12915"/>
                  </a:lnTo>
                  <a:lnTo>
                    <a:pt x="71729" y="29819"/>
                  </a:lnTo>
                  <a:lnTo>
                    <a:pt x="73278" y="36283"/>
                  </a:lnTo>
                  <a:lnTo>
                    <a:pt x="74675" y="42748"/>
                  </a:lnTo>
                  <a:lnTo>
                    <a:pt x="76187" y="49491"/>
                  </a:lnTo>
                  <a:lnTo>
                    <a:pt x="76108" y="49898"/>
                  </a:lnTo>
                  <a:lnTo>
                    <a:pt x="74637" y="53124"/>
                  </a:lnTo>
                  <a:lnTo>
                    <a:pt x="73126" y="56337"/>
                  </a:lnTo>
                  <a:lnTo>
                    <a:pt x="71615" y="59677"/>
                  </a:lnTo>
                  <a:lnTo>
                    <a:pt x="71399" y="59791"/>
                  </a:lnTo>
                  <a:lnTo>
                    <a:pt x="84921" y="59791"/>
                  </a:lnTo>
                  <a:lnTo>
                    <a:pt x="77723" y="28244"/>
                  </a:lnTo>
                  <a:lnTo>
                    <a:pt x="76626" y="23914"/>
                  </a:lnTo>
                  <a:lnTo>
                    <a:pt x="74637" y="16979"/>
                  </a:lnTo>
                  <a:lnTo>
                    <a:pt x="73151" y="14490"/>
                  </a:lnTo>
                  <a:lnTo>
                    <a:pt x="71102" y="120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48" name="object 23">
              <a:extLst>
                <a:ext uri="{FF2B5EF4-FFF2-40B4-BE49-F238E27FC236}">
                  <a16:creationId xmlns:a16="http://schemas.microsoft.com/office/drawing/2014/main" id="{6D10448D-655F-7043-8683-84CB4347A864}"/>
                </a:ext>
              </a:extLst>
            </p:cNvPr>
            <p:cNvSpPr/>
            <p:nvPr/>
          </p:nvSpPr>
          <p:spPr>
            <a:xfrm>
              <a:off x="1799487" y="4091294"/>
              <a:ext cx="42763" cy="43805"/>
            </a:xfrm>
            <a:custGeom>
              <a:avLst/>
              <a:gdLst/>
              <a:ahLst/>
              <a:cxnLst/>
              <a:rect l="l" t="t" r="r" b="b"/>
              <a:pathLst>
                <a:path w="26669" h="27939">
                  <a:moveTo>
                    <a:pt x="26238" y="27774"/>
                  </a:moveTo>
                  <a:lnTo>
                    <a:pt x="0" y="27774"/>
                  </a:lnTo>
                  <a:lnTo>
                    <a:pt x="0" y="0"/>
                  </a:lnTo>
                  <a:lnTo>
                    <a:pt x="26238" y="0"/>
                  </a:lnTo>
                  <a:lnTo>
                    <a:pt x="26238" y="277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49" name="object 24">
              <a:extLst>
                <a:ext uri="{FF2B5EF4-FFF2-40B4-BE49-F238E27FC236}">
                  <a16:creationId xmlns:a16="http://schemas.microsoft.com/office/drawing/2014/main" id="{1BCFE0C3-2862-E144-B5D9-76056B5A673E}"/>
                </a:ext>
              </a:extLst>
            </p:cNvPr>
            <p:cNvSpPr/>
            <p:nvPr/>
          </p:nvSpPr>
          <p:spPr>
            <a:xfrm>
              <a:off x="1626759" y="4040683"/>
              <a:ext cx="156319" cy="165705"/>
            </a:xfrm>
            <a:custGeom>
              <a:avLst/>
              <a:gdLst/>
              <a:ahLst/>
              <a:cxnLst/>
              <a:rect l="l" t="t" r="r" b="b"/>
              <a:pathLst>
                <a:path w="172719" h="183514">
                  <a:moveTo>
                    <a:pt x="172402" y="183464"/>
                  </a:moveTo>
                  <a:lnTo>
                    <a:pt x="0" y="183464"/>
                  </a:lnTo>
                  <a:lnTo>
                    <a:pt x="0" y="0"/>
                  </a:lnTo>
                  <a:lnTo>
                    <a:pt x="172402" y="0"/>
                  </a:lnTo>
                  <a:lnTo>
                    <a:pt x="172402" y="183464"/>
                  </a:lnTo>
                  <a:close/>
                </a:path>
              </a:pathLst>
            </a:custGeom>
            <a:solidFill>
              <a:srgbClr val="F36F21"/>
            </a:solid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50" name="object 25">
              <a:extLst>
                <a:ext uri="{FF2B5EF4-FFF2-40B4-BE49-F238E27FC236}">
                  <a16:creationId xmlns:a16="http://schemas.microsoft.com/office/drawing/2014/main" id="{1B809C33-D1A6-C54E-A4AD-ADBF8D6A6B87}"/>
                </a:ext>
              </a:extLst>
            </p:cNvPr>
            <p:cNvSpPr/>
            <p:nvPr/>
          </p:nvSpPr>
          <p:spPr>
            <a:xfrm>
              <a:off x="1626764" y="4164318"/>
              <a:ext cx="156319" cy="77406"/>
            </a:xfrm>
            <a:custGeom>
              <a:avLst/>
              <a:gdLst/>
              <a:ahLst/>
              <a:cxnLst/>
              <a:rect l="l" t="t" r="r" b="b"/>
              <a:pathLst>
                <a:path w="172719" h="85725">
                  <a:moveTo>
                    <a:pt x="86194" y="0"/>
                  </a:moveTo>
                  <a:lnTo>
                    <a:pt x="0" y="36944"/>
                  </a:lnTo>
                  <a:lnTo>
                    <a:pt x="86194" y="85585"/>
                  </a:lnTo>
                  <a:lnTo>
                    <a:pt x="172402" y="36944"/>
                  </a:lnTo>
                  <a:lnTo>
                    <a:pt x="86194" y="0"/>
                  </a:lnTo>
                  <a:close/>
                </a:path>
              </a:pathLst>
            </a:custGeom>
            <a:solidFill>
              <a:srgbClr val="F36F21"/>
            </a:solid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51" name="object 26">
              <a:extLst>
                <a:ext uri="{FF2B5EF4-FFF2-40B4-BE49-F238E27FC236}">
                  <a16:creationId xmlns:a16="http://schemas.microsoft.com/office/drawing/2014/main" id="{305B79FF-2CF9-7E4E-974B-895A699D5B87}"/>
                </a:ext>
              </a:extLst>
            </p:cNvPr>
            <p:cNvSpPr/>
            <p:nvPr/>
          </p:nvSpPr>
          <p:spPr>
            <a:xfrm>
              <a:off x="1655857" y="4077012"/>
              <a:ext cx="92527" cy="100912"/>
            </a:xfrm>
            <a:custGeom>
              <a:avLst/>
              <a:gdLst/>
              <a:ahLst/>
              <a:cxnLst/>
              <a:rect l="l" t="t" r="r" b="b"/>
              <a:pathLst>
                <a:path w="102235" h="111760">
                  <a:moveTo>
                    <a:pt x="27889" y="0"/>
                  </a:moveTo>
                  <a:lnTo>
                    <a:pt x="0" y="0"/>
                  </a:lnTo>
                  <a:lnTo>
                    <a:pt x="0" y="111493"/>
                  </a:lnTo>
                  <a:lnTo>
                    <a:pt x="35153" y="111493"/>
                  </a:lnTo>
                  <a:lnTo>
                    <a:pt x="35153" y="71628"/>
                  </a:lnTo>
                  <a:lnTo>
                    <a:pt x="34505" y="56857"/>
                  </a:lnTo>
                  <a:lnTo>
                    <a:pt x="101638" y="56857"/>
                  </a:lnTo>
                  <a:lnTo>
                    <a:pt x="101638" y="23355"/>
                  </a:lnTo>
                  <a:lnTo>
                    <a:pt x="27889" y="23355"/>
                  </a:lnTo>
                  <a:lnTo>
                    <a:pt x="27889" y="0"/>
                  </a:lnTo>
                  <a:close/>
                </a:path>
                <a:path w="102235" h="111760">
                  <a:moveTo>
                    <a:pt x="101638" y="56857"/>
                  </a:moveTo>
                  <a:lnTo>
                    <a:pt x="67132" y="56857"/>
                  </a:lnTo>
                  <a:lnTo>
                    <a:pt x="66484" y="71628"/>
                  </a:lnTo>
                  <a:lnTo>
                    <a:pt x="66484" y="111493"/>
                  </a:lnTo>
                  <a:lnTo>
                    <a:pt x="101638" y="111493"/>
                  </a:lnTo>
                  <a:lnTo>
                    <a:pt x="101638" y="56857"/>
                  </a:lnTo>
                  <a:close/>
                </a:path>
                <a:path w="102235" h="111760">
                  <a:moveTo>
                    <a:pt x="64757" y="0"/>
                  </a:moveTo>
                  <a:lnTo>
                    <a:pt x="36880" y="0"/>
                  </a:lnTo>
                  <a:lnTo>
                    <a:pt x="36880" y="23355"/>
                  </a:lnTo>
                  <a:lnTo>
                    <a:pt x="64757" y="23355"/>
                  </a:lnTo>
                  <a:lnTo>
                    <a:pt x="64757" y="0"/>
                  </a:lnTo>
                  <a:close/>
                </a:path>
                <a:path w="102235" h="111760">
                  <a:moveTo>
                    <a:pt x="101638" y="0"/>
                  </a:moveTo>
                  <a:lnTo>
                    <a:pt x="73761" y="0"/>
                  </a:lnTo>
                  <a:lnTo>
                    <a:pt x="73761" y="23355"/>
                  </a:lnTo>
                  <a:lnTo>
                    <a:pt x="101638" y="23355"/>
                  </a:lnTo>
                  <a:lnTo>
                    <a:pt x="1016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52" name="object 27">
              <a:extLst>
                <a:ext uri="{FF2B5EF4-FFF2-40B4-BE49-F238E27FC236}">
                  <a16:creationId xmlns:a16="http://schemas.microsoft.com/office/drawing/2014/main" id="{1DBD7A7E-A969-E44B-8974-B5912DBD2F4D}"/>
                </a:ext>
              </a:extLst>
            </p:cNvPr>
            <p:cNvSpPr/>
            <p:nvPr/>
          </p:nvSpPr>
          <p:spPr>
            <a:xfrm>
              <a:off x="1921630" y="4191739"/>
              <a:ext cx="153446" cy="205840"/>
            </a:xfrm>
            <a:custGeom>
              <a:avLst/>
              <a:gdLst/>
              <a:ahLst/>
              <a:cxnLst/>
              <a:rect l="l" t="t" r="r" b="b"/>
              <a:pathLst>
                <a:path w="169544" h="227964">
                  <a:moveTo>
                    <a:pt x="168960" y="0"/>
                  </a:moveTo>
                  <a:lnTo>
                    <a:pt x="0" y="0"/>
                  </a:lnTo>
                  <a:lnTo>
                    <a:pt x="0" y="179806"/>
                  </a:lnTo>
                  <a:lnTo>
                    <a:pt x="84480" y="227495"/>
                  </a:lnTo>
                  <a:lnTo>
                    <a:pt x="168960" y="179806"/>
                  </a:lnTo>
                  <a:lnTo>
                    <a:pt x="168960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53" name="object 28">
              <a:extLst>
                <a:ext uri="{FF2B5EF4-FFF2-40B4-BE49-F238E27FC236}">
                  <a16:creationId xmlns:a16="http://schemas.microsoft.com/office/drawing/2014/main" id="{FD771CEB-0313-104E-A503-75B011EE8F7D}"/>
                </a:ext>
              </a:extLst>
            </p:cNvPr>
            <p:cNvSpPr/>
            <p:nvPr/>
          </p:nvSpPr>
          <p:spPr>
            <a:xfrm>
              <a:off x="1941440" y="4239746"/>
              <a:ext cx="116664" cy="90020"/>
            </a:xfrm>
            <a:custGeom>
              <a:avLst/>
              <a:gdLst/>
              <a:ahLst/>
              <a:cxnLst/>
              <a:rect l="l" t="t" r="r" b="b"/>
              <a:pathLst>
                <a:path w="128905" h="99695">
                  <a:moveTo>
                    <a:pt x="78701" y="90297"/>
                  </a:moveTo>
                  <a:lnTo>
                    <a:pt x="68198" y="90297"/>
                  </a:lnTo>
                  <a:lnTo>
                    <a:pt x="68694" y="90589"/>
                  </a:lnTo>
                  <a:lnTo>
                    <a:pt x="71869" y="95529"/>
                  </a:lnTo>
                  <a:lnTo>
                    <a:pt x="75691" y="98069"/>
                  </a:lnTo>
                  <a:lnTo>
                    <a:pt x="85813" y="99466"/>
                  </a:lnTo>
                  <a:lnTo>
                    <a:pt x="90385" y="98005"/>
                  </a:lnTo>
                  <a:lnTo>
                    <a:pt x="98129" y="90360"/>
                  </a:lnTo>
                  <a:lnTo>
                    <a:pt x="78752" y="90347"/>
                  </a:lnTo>
                  <a:close/>
                </a:path>
                <a:path w="128905" h="99695">
                  <a:moveTo>
                    <a:pt x="52527" y="0"/>
                  </a:moveTo>
                  <a:lnTo>
                    <a:pt x="51739" y="0"/>
                  </a:lnTo>
                  <a:lnTo>
                    <a:pt x="49326" y="1054"/>
                  </a:lnTo>
                  <a:lnTo>
                    <a:pt x="49047" y="1574"/>
                  </a:lnTo>
                  <a:lnTo>
                    <a:pt x="48539" y="5981"/>
                  </a:lnTo>
                  <a:lnTo>
                    <a:pt x="30365" y="5981"/>
                  </a:lnTo>
                  <a:lnTo>
                    <a:pt x="30365" y="49631"/>
                  </a:lnTo>
                  <a:lnTo>
                    <a:pt x="0" y="49631"/>
                  </a:lnTo>
                  <a:lnTo>
                    <a:pt x="101" y="76403"/>
                  </a:lnTo>
                  <a:lnTo>
                    <a:pt x="253" y="76682"/>
                  </a:lnTo>
                  <a:lnTo>
                    <a:pt x="571" y="76911"/>
                  </a:lnTo>
                  <a:lnTo>
                    <a:pt x="6210" y="81584"/>
                  </a:lnTo>
                  <a:lnTo>
                    <a:pt x="9550" y="84289"/>
                  </a:lnTo>
                  <a:lnTo>
                    <a:pt x="9732" y="84797"/>
                  </a:lnTo>
                  <a:lnTo>
                    <a:pt x="10439" y="88925"/>
                  </a:lnTo>
                  <a:lnTo>
                    <a:pt x="12052" y="91948"/>
                  </a:lnTo>
                  <a:lnTo>
                    <a:pt x="14655" y="94475"/>
                  </a:lnTo>
                  <a:lnTo>
                    <a:pt x="20526" y="98065"/>
                  </a:lnTo>
                  <a:lnTo>
                    <a:pt x="27128" y="98867"/>
                  </a:lnTo>
                  <a:lnTo>
                    <a:pt x="33495" y="96963"/>
                  </a:lnTo>
                  <a:lnTo>
                    <a:pt x="38658" y="92430"/>
                  </a:lnTo>
                  <a:lnTo>
                    <a:pt x="39090" y="91846"/>
                  </a:lnTo>
                  <a:lnTo>
                    <a:pt x="39942" y="90589"/>
                  </a:lnTo>
                  <a:lnTo>
                    <a:pt x="40061" y="90385"/>
                  </a:lnTo>
                  <a:lnTo>
                    <a:pt x="29895" y="90385"/>
                  </a:lnTo>
                  <a:lnTo>
                    <a:pt x="21526" y="90284"/>
                  </a:lnTo>
                  <a:lnTo>
                    <a:pt x="18361" y="87045"/>
                  </a:lnTo>
                  <a:lnTo>
                    <a:pt x="18365" y="78536"/>
                  </a:lnTo>
                  <a:lnTo>
                    <a:pt x="21602" y="75374"/>
                  </a:lnTo>
                  <a:lnTo>
                    <a:pt x="84035" y="75374"/>
                  </a:lnTo>
                  <a:lnTo>
                    <a:pt x="87896" y="75171"/>
                  </a:lnTo>
                  <a:lnTo>
                    <a:pt x="128320" y="75171"/>
                  </a:lnTo>
                  <a:lnTo>
                    <a:pt x="128320" y="72694"/>
                  </a:lnTo>
                  <a:lnTo>
                    <a:pt x="95275" y="72694"/>
                  </a:lnTo>
                  <a:lnTo>
                    <a:pt x="95275" y="66205"/>
                  </a:lnTo>
                  <a:lnTo>
                    <a:pt x="86436" y="66205"/>
                  </a:lnTo>
                  <a:lnTo>
                    <a:pt x="86194" y="65430"/>
                  </a:lnTo>
                  <a:lnTo>
                    <a:pt x="84916" y="59791"/>
                  </a:lnTo>
                  <a:lnTo>
                    <a:pt x="53388" y="59778"/>
                  </a:lnTo>
                  <a:lnTo>
                    <a:pt x="53212" y="59626"/>
                  </a:lnTo>
                  <a:lnTo>
                    <a:pt x="51714" y="56324"/>
                  </a:lnTo>
                  <a:lnTo>
                    <a:pt x="50317" y="53441"/>
                  </a:lnTo>
                  <a:lnTo>
                    <a:pt x="48742" y="49885"/>
                  </a:lnTo>
                  <a:lnTo>
                    <a:pt x="48412" y="49733"/>
                  </a:lnTo>
                  <a:lnTo>
                    <a:pt x="44208" y="49733"/>
                  </a:lnTo>
                  <a:lnTo>
                    <a:pt x="36956" y="49631"/>
                  </a:lnTo>
                  <a:lnTo>
                    <a:pt x="36639" y="49593"/>
                  </a:lnTo>
                  <a:lnTo>
                    <a:pt x="36639" y="12077"/>
                  </a:lnTo>
                  <a:lnTo>
                    <a:pt x="36855" y="12077"/>
                  </a:lnTo>
                  <a:lnTo>
                    <a:pt x="37058" y="12039"/>
                  </a:lnTo>
                  <a:lnTo>
                    <a:pt x="71089" y="12039"/>
                  </a:lnTo>
                  <a:lnTo>
                    <a:pt x="67817" y="8128"/>
                  </a:lnTo>
                  <a:lnTo>
                    <a:pt x="63309" y="6159"/>
                  </a:lnTo>
                  <a:lnTo>
                    <a:pt x="57988" y="6019"/>
                  </a:lnTo>
                  <a:lnTo>
                    <a:pt x="56502" y="5943"/>
                  </a:lnTo>
                  <a:lnTo>
                    <a:pt x="56337" y="4381"/>
                  </a:lnTo>
                  <a:lnTo>
                    <a:pt x="55968" y="1828"/>
                  </a:lnTo>
                  <a:lnTo>
                    <a:pt x="54940" y="241"/>
                  </a:lnTo>
                  <a:lnTo>
                    <a:pt x="52654" y="76"/>
                  </a:lnTo>
                  <a:close/>
                </a:path>
                <a:path w="128905" h="99695">
                  <a:moveTo>
                    <a:pt x="84035" y="75374"/>
                  </a:moveTo>
                  <a:lnTo>
                    <a:pt x="21602" y="75374"/>
                  </a:lnTo>
                  <a:lnTo>
                    <a:pt x="30010" y="75488"/>
                  </a:lnTo>
                  <a:lnTo>
                    <a:pt x="33010" y="78536"/>
                  </a:lnTo>
                  <a:lnTo>
                    <a:pt x="33134" y="87198"/>
                  </a:lnTo>
                  <a:lnTo>
                    <a:pt x="29895" y="90385"/>
                  </a:lnTo>
                  <a:lnTo>
                    <a:pt x="40061" y="90385"/>
                  </a:lnTo>
                  <a:lnTo>
                    <a:pt x="40347" y="90195"/>
                  </a:lnTo>
                  <a:lnTo>
                    <a:pt x="78600" y="90195"/>
                  </a:lnTo>
                  <a:lnTo>
                    <a:pt x="75349" y="86944"/>
                  </a:lnTo>
                  <a:lnTo>
                    <a:pt x="75463" y="78536"/>
                  </a:lnTo>
                  <a:lnTo>
                    <a:pt x="78739" y="75628"/>
                  </a:lnTo>
                  <a:lnTo>
                    <a:pt x="84035" y="75374"/>
                  </a:lnTo>
                  <a:close/>
                </a:path>
                <a:path w="128905" h="99695">
                  <a:moveTo>
                    <a:pt x="128320" y="75171"/>
                  </a:moveTo>
                  <a:lnTo>
                    <a:pt x="87896" y="75171"/>
                  </a:lnTo>
                  <a:lnTo>
                    <a:pt x="90335" y="79502"/>
                  </a:lnTo>
                  <a:lnTo>
                    <a:pt x="90322" y="87045"/>
                  </a:lnTo>
                  <a:lnTo>
                    <a:pt x="86918" y="90360"/>
                  </a:lnTo>
                  <a:lnTo>
                    <a:pt x="98129" y="90360"/>
                  </a:lnTo>
                  <a:lnTo>
                    <a:pt x="98437" y="90055"/>
                  </a:lnTo>
                  <a:lnTo>
                    <a:pt x="99783" y="84797"/>
                  </a:lnTo>
                  <a:lnTo>
                    <a:pt x="98366" y="78536"/>
                  </a:lnTo>
                  <a:lnTo>
                    <a:pt x="97980" y="76733"/>
                  </a:lnTo>
                  <a:lnTo>
                    <a:pt x="128320" y="76733"/>
                  </a:lnTo>
                  <a:lnTo>
                    <a:pt x="128320" y="75171"/>
                  </a:lnTo>
                  <a:close/>
                </a:path>
                <a:path w="128905" h="99695">
                  <a:moveTo>
                    <a:pt x="78625" y="90220"/>
                  </a:moveTo>
                  <a:lnTo>
                    <a:pt x="55841" y="90220"/>
                  </a:lnTo>
                  <a:lnTo>
                    <a:pt x="64706" y="90233"/>
                  </a:lnTo>
                  <a:lnTo>
                    <a:pt x="66027" y="90335"/>
                  </a:lnTo>
                  <a:lnTo>
                    <a:pt x="68198" y="90297"/>
                  </a:lnTo>
                  <a:lnTo>
                    <a:pt x="78701" y="90297"/>
                  </a:lnTo>
                  <a:close/>
                </a:path>
                <a:path w="128905" h="99695">
                  <a:moveTo>
                    <a:pt x="78600" y="90195"/>
                  </a:moveTo>
                  <a:lnTo>
                    <a:pt x="40754" y="90195"/>
                  </a:lnTo>
                  <a:lnTo>
                    <a:pt x="48298" y="90233"/>
                  </a:lnTo>
                  <a:lnTo>
                    <a:pt x="78625" y="90220"/>
                  </a:lnTo>
                  <a:close/>
                </a:path>
                <a:path w="128905" h="99695">
                  <a:moveTo>
                    <a:pt x="95275" y="12598"/>
                  </a:moveTo>
                  <a:lnTo>
                    <a:pt x="86652" y="12598"/>
                  </a:lnTo>
                  <a:lnTo>
                    <a:pt x="86652" y="66154"/>
                  </a:lnTo>
                  <a:lnTo>
                    <a:pt x="86436" y="66205"/>
                  </a:lnTo>
                  <a:lnTo>
                    <a:pt x="95275" y="66205"/>
                  </a:lnTo>
                  <a:lnTo>
                    <a:pt x="95275" y="12598"/>
                  </a:lnTo>
                  <a:close/>
                </a:path>
                <a:path w="128905" h="99695">
                  <a:moveTo>
                    <a:pt x="59562" y="59778"/>
                  </a:moveTo>
                  <a:lnTo>
                    <a:pt x="53403" y="59791"/>
                  </a:lnTo>
                  <a:lnTo>
                    <a:pt x="70992" y="59791"/>
                  </a:lnTo>
                  <a:lnTo>
                    <a:pt x="59562" y="59778"/>
                  </a:lnTo>
                  <a:close/>
                </a:path>
                <a:path w="128905" h="99695">
                  <a:moveTo>
                    <a:pt x="71089" y="12039"/>
                  </a:moveTo>
                  <a:lnTo>
                    <a:pt x="37261" y="12039"/>
                  </a:lnTo>
                  <a:lnTo>
                    <a:pt x="60147" y="12230"/>
                  </a:lnTo>
                  <a:lnTo>
                    <a:pt x="62941" y="12915"/>
                  </a:lnTo>
                  <a:lnTo>
                    <a:pt x="74675" y="42748"/>
                  </a:lnTo>
                  <a:lnTo>
                    <a:pt x="76062" y="48975"/>
                  </a:lnTo>
                  <a:lnTo>
                    <a:pt x="76108" y="49885"/>
                  </a:lnTo>
                  <a:lnTo>
                    <a:pt x="71602" y="59677"/>
                  </a:lnTo>
                  <a:lnTo>
                    <a:pt x="71399" y="59791"/>
                  </a:lnTo>
                  <a:lnTo>
                    <a:pt x="84916" y="59791"/>
                  </a:lnTo>
                  <a:lnTo>
                    <a:pt x="74625" y="16979"/>
                  </a:lnTo>
                  <a:lnTo>
                    <a:pt x="73139" y="14490"/>
                  </a:lnTo>
                  <a:lnTo>
                    <a:pt x="71089" y="120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54" name="object 29">
              <a:extLst>
                <a:ext uri="{FF2B5EF4-FFF2-40B4-BE49-F238E27FC236}">
                  <a16:creationId xmlns:a16="http://schemas.microsoft.com/office/drawing/2014/main" id="{509306DC-721E-A847-BD43-16A3FC687BF8}"/>
                </a:ext>
              </a:extLst>
            </p:cNvPr>
            <p:cNvSpPr/>
            <p:nvPr/>
          </p:nvSpPr>
          <p:spPr>
            <a:xfrm>
              <a:off x="2023511" y="4257682"/>
              <a:ext cx="42763" cy="43805"/>
            </a:xfrm>
            <a:custGeom>
              <a:avLst/>
              <a:gdLst/>
              <a:ahLst/>
              <a:cxnLst/>
              <a:rect l="l" t="t" r="r" b="b"/>
              <a:pathLst>
                <a:path w="26669" h="27939">
                  <a:moveTo>
                    <a:pt x="26238" y="27774"/>
                  </a:moveTo>
                  <a:lnTo>
                    <a:pt x="0" y="27774"/>
                  </a:lnTo>
                  <a:lnTo>
                    <a:pt x="0" y="0"/>
                  </a:lnTo>
                  <a:lnTo>
                    <a:pt x="26238" y="0"/>
                  </a:lnTo>
                  <a:lnTo>
                    <a:pt x="26238" y="277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55" name="object 30">
              <a:extLst>
                <a:ext uri="{FF2B5EF4-FFF2-40B4-BE49-F238E27FC236}">
                  <a16:creationId xmlns:a16="http://schemas.microsoft.com/office/drawing/2014/main" id="{9CE6ECA9-FC4D-9A44-872F-FBC9B893657F}"/>
                </a:ext>
              </a:extLst>
            </p:cNvPr>
            <p:cNvSpPr/>
            <p:nvPr/>
          </p:nvSpPr>
          <p:spPr>
            <a:xfrm>
              <a:off x="1851880" y="4207531"/>
              <a:ext cx="156319" cy="165705"/>
            </a:xfrm>
            <a:custGeom>
              <a:avLst/>
              <a:gdLst/>
              <a:ahLst/>
              <a:cxnLst/>
              <a:rect l="l" t="t" r="r" b="b"/>
              <a:pathLst>
                <a:path w="172719" h="183514">
                  <a:moveTo>
                    <a:pt x="172402" y="183476"/>
                  </a:moveTo>
                  <a:lnTo>
                    <a:pt x="0" y="183476"/>
                  </a:lnTo>
                  <a:lnTo>
                    <a:pt x="0" y="0"/>
                  </a:lnTo>
                  <a:lnTo>
                    <a:pt x="172402" y="0"/>
                  </a:lnTo>
                  <a:lnTo>
                    <a:pt x="172402" y="183476"/>
                  </a:lnTo>
                  <a:close/>
                </a:path>
              </a:pathLst>
            </a:custGeom>
            <a:solidFill>
              <a:srgbClr val="F36F21"/>
            </a:solid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56" name="object 31">
              <a:extLst>
                <a:ext uri="{FF2B5EF4-FFF2-40B4-BE49-F238E27FC236}">
                  <a16:creationId xmlns:a16="http://schemas.microsoft.com/office/drawing/2014/main" id="{BE75DCDE-A902-534B-8D1C-42722F4E7E80}"/>
                </a:ext>
              </a:extLst>
            </p:cNvPr>
            <p:cNvSpPr/>
            <p:nvPr/>
          </p:nvSpPr>
          <p:spPr>
            <a:xfrm>
              <a:off x="1851876" y="4331173"/>
              <a:ext cx="156319" cy="77406"/>
            </a:xfrm>
            <a:custGeom>
              <a:avLst/>
              <a:gdLst/>
              <a:ahLst/>
              <a:cxnLst/>
              <a:rect l="l" t="t" r="r" b="b"/>
              <a:pathLst>
                <a:path w="172719" h="85725">
                  <a:moveTo>
                    <a:pt x="86207" y="0"/>
                  </a:moveTo>
                  <a:lnTo>
                    <a:pt x="0" y="36944"/>
                  </a:lnTo>
                  <a:lnTo>
                    <a:pt x="86207" y="85597"/>
                  </a:lnTo>
                  <a:lnTo>
                    <a:pt x="172415" y="36944"/>
                  </a:lnTo>
                  <a:lnTo>
                    <a:pt x="86207" y="0"/>
                  </a:lnTo>
                  <a:close/>
                </a:path>
              </a:pathLst>
            </a:custGeom>
            <a:solidFill>
              <a:srgbClr val="F36F21"/>
            </a:solid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57" name="object 32">
              <a:extLst>
                <a:ext uri="{FF2B5EF4-FFF2-40B4-BE49-F238E27FC236}">
                  <a16:creationId xmlns:a16="http://schemas.microsoft.com/office/drawing/2014/main" id="{22F9BB4C-AAAE-154F-A7D9-F81D38D9E67B}"/>
                </a:ext>
              </a:extLst>
            </p:cNvPr>
            <p:cNvSpPr/>
            <p:nvPr/>
          </p:nvSpPr>
          <p:spPr>
            <a:xfrm>
              <a:off x="1880969" y="4243857"/>
              <a:ext cx="92527" cy="100912"/>
            </a:xfrm>
            <a:custGeom>
              <a:avLst/>
              <a:gdLst/>
              <a:ahLst/>
              <a:cxnLst/>
              <a:rect l="l" t="t" r="r" b="b"/>
              <a:pathLst>
                <a:path w="102235" h="111760">
                  <a:moveTo>
                    <a:pt x="27889" y="0"/>
                  </a:moveTo>
                  <a:lnTo>
                    <a:pt x="0" y="0"/>
                  </a:lnTo>
                  <a:lnTo>
                    <a:pt x="0" y="111518"/>
                  </a:lnTo>
                  <a:lnTo>
                    <a:pt x="35166" y="111518"/>
                  </a:lnTo>
                  <a:lnTo>
                    <a:pt x="35166" y="71627"/>
                  </a:lnTo>
                  <a:lnTo>
                    <a:pt x="34505" y="56870"/>
                  </a:lnTo>
                  <a:lnTo>
                    <a:pt x="101650" y="56870"/>
                  </a:lnTo>
                  <a:lnTo>
                    <a:pt x="101650" y="23355"/>
                  </a:lnTo>
                  <a:lnTo>
                    <a:pt x="27889" y="23355"/>
                  </a:lnTo>
                  <a:lnTo>
                    <a:pt x="27889" y="0"/>
                  </a:lnTo>
                  <a:close/>
                </a:path>
                <a:path w="102235" h="111760">
                  <a:moveTo>
                    <a:pt x="101650" y="56870"/>
                  </a:moveTo>
                  <a:lnTo>
                    <a:pt x="67144" y="56870"/>
                  </a:lnTo>
                  <a:lnTo>
                    <a:pt x="66497" y="71627"/>
                  </a:lnTo>
                  <a:lnTo>
                    <a:pt x="66497" y="111518"/>
                  </a:lnTo>
                  <a:lnTo>
                    <a:pt x="101650" y="111518"/>
                  </a:lnTo>
                  <a:lnTo>
                    <a:pt x="101650" y="56870"/>
                  </a:lnTo>
                  <a:close/>
                </a:path>
                <a:path w="102235" h="111760">
                  <a:moveTo>
                    <a:pt x="64757" y="0"/>
                  </a:moveTo>
                  <a:lnTo>
                    <a:pt x="36893" y="0"/>
                  </a:lnTo>
                  <a:lnTo>
                    <a:pt x="36893" y="23355"/>
                  </a:lnTo>
                  <a:lnTo>
                    <a:pt x="64757" y="23355"/>
                  </a:lnTo>
                  <a:lnTo>
                    <a:pt x="64757" y="0"/>
                  </a:lnTo>
                  <a:close/>
                </a:path>
                <a:path w="102235" h="111760">
                  <a:moveTo>
                    <a:pt x="101650" y="0"/>
                  </a:moveTo>
                  <a:lnTo>
                    <a:pt x="73774" y="0"/>
                  </a:lnTo>
                  <a:lnTo>
                    <a:pt x="73774" y="23355"/>
                  </a:lnTo>
                  <a:lnTo>
                    <a:pt x="101650" y="23355"/>
                  </a:lnTo>
                  <a:lnTo>
                    <a:pt x="1016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58" name="object 33">
              <a:extLst>
                <a:ext uri="{FF2B5EF4-FFF2-40B4-BE49-F238E27FC236}">
                  <a16:creationId xmlns:a16="http://schemas.microsoft.com/office/drawing/2014/main" id="{B3F81696-2FF7-F241-8153-1AA172530016}"/>
                </a:ext>
              </a:extLst>
            </p:cNvPr>
            <p:cNvSpPr/>
            <p:nvPr/>
          </p:nvSpPr>
          <p:spPr>
            <a:xfrm>
              <a:off x="2215851" y="4495773"/>
              <a:ext cx="225764" cy="21973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59" name="object 34">
              <a:extLst>
                <a:ext uri="{FF2B5EF4-FFF2-40B4-BE49-F238E27FC236}">
                  <a16:creationId xmlns:a16="http://schemas.microsoft.com/office/drawing/2014/main" id="{7AA77652-0AA0-C649-9442-93138683116E}"/>
                </a:ext>
              </a:extLst>
            </p:cNvPr>
            <p:cNvSpPr/>
            <p:nvPr/>
          </p:nvSpPr>
          <p:spPr>
            <a:xfrm>
              <a:off x="2855563" y="4279553"/>
              <a:ext cx="229693" cy="2246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60" name="object 35">
              <a:extLst>
                <a:ext uri="{FF2B5EF4-FFF2-40B4-BE49-F238E27FC236}">
                  <a16:creationId xmlns:a16="http://schemas.microsoft.com/office/drawing/2014/main" id="{A4C5524D-F78B-384E-81CD-0AC5A0CC8EEA}"/>
                </a:ext>
              </a:extLst>
            </p:cNvPr>
            <p:cNvSpPr/>
            <p:nvPr/>
          </p:nvSpPr>
          <p:spPr>
            <a:xfrm>
              <a:off x="2307006" y="4918871"/>
              <a:ext cx="231997" cy="22888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61" name="object 36">
              <a:extLst>
                <a:ext uri="{FF2B5EF4-FFF2-40B4-BE49-F238E27FC236}">
                  <a16:creationId xmlns:a16="http://schemas.microsoft.com/office/drawing/2014/main" id="{935B2EAA-5287-0D4E-9972-8E942715E640}"/>
                </a:ext>
              </a:extLst>
            </p:cNvPr>
            <p:cNvSpPr/>
            <p:nvPr/>
          </p:nvSpPr>
          <p:spPr>
            <a:xfrm>
              <a:off x="4743626" y="4220616"/>
              <a:ext cx="230094" cy="22164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62" name="object 37">
              <a:extLst>
                <a:ext uri="{FF2B5EF4-FFF2-40B4-BE49-F238E27FC236}">
                  <a16:creationId xmlns:a16="http://schemas.microsoft.com/office/drawing/2014/main" id="{A710179E-0E21-924F-A573-3B69BC5DD5F2}"/>
                </a:ext>
              </a:extLst>
            </p:cNvPr>
            <p:cNvSpPr/>
            <p:nvPr/>
          </p:nvSpPr>
          <p:spPr>
            <a:xfrm>
              <a:off x="4132205" y="4864470"/>
              <a:ext cx="232300" cy="22635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63" name="object 38">
              <a:extLst>
                <a:ext uri="{FF2B5EF4-FFF2-40B4-BE49-F238E27FC236}">
                  <a16:creationId xmlns:a16="http://schemas.microsoft.com/office/drawing/2014/main" id="{923F681D-3750-7140-9648-8DBC5E143DCE}"/>
                </a:ext>
              </a:extLst>
            </p:cNvPr>
            <p:cNvSpPr/>
            <p:nvPr/>
          </p:nvSpPr>
          <p:spPr>
            <a:xfrm>
              <a:off x="4269164" y="5423338"/>
              <a:ext cx="233629" cy="22945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64" name="object 39">
              <a:extLst>
                <a:ext uri="{FF2B5EF4-FFF2-40B4-BE49-F238E27FC236}">
                  <a16:creationId xmlns:a16="http://schemas.microsoft.com/office/drawing/2014/main" id="{A0080B99-9A79-3F4C-9592-CE3A70B0E233}"/>
                </a:ext>
              </a:extLst>
            </p:cNvPr>
            <p:cNvSpPr/>
            <p:nvPr/>
          </p:nvSpPr>
          <p:spPr>
            <a:xfrm>
              <a:off x="6225352" y="4323689"/>
              <a:ext cx="232485" cy="22932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65" name="object 44">
              <a:extLst>
                <a:ext uri="{FF2B5EF4-FFF2-40B4-BE49-F238E27FC236}">
                  <a16:creationId xmlns:a16="http://schemas.microsoft.com/office/drawing/2014/main" id="{FC4EE539-21BD-CB48-89D1-41080F15CC53}"/>
                </a:ext>
              </a:extLst>
            </p:cNvPr>
            <p:cNvSpPr/>
            <p:nvPr/>
          </p:nvSpPr>
          <p:spPr>
            <a:xfrm>
              <a:off x="7790648" y="4300474"/>
              <a:ext cx="229695" cy="22770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66" name="object 53">
              <a:extLst>
                <a:ext uri="{FF2B5EF4-FFF2-40B4-BE49-F238E27FC236}">
                  <a16:creationId xmlns:a16="http://schemas.microsoft.com/office/drawing/2014/main" id="{C4B470ED-EB31-9A47-8732-12D9C2C934BE}"/>
                </a:ext>
              </a:extLst>
            </p:cNvPr>
            <p:cNvSpPr/>
            <p:nvPr/>
          </p:nvSpPr>
          <p:spPr>
            <a:xfrm>
              <a:off x="531519" y="3929905"/>
              <a:ext cx="128594" cy="16444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67" name="object 55">
              <a:extLst>
                <a:ext uri="{FF2B5EF4-FFF2-40B4-BE49-F238E27FC236}">
                  <a16:creationId xmlns:a16="http://schemas.microsoft.com/office/drawing/2014/main" id="{556BEC11-F575-7147-A8A5-8E017F6E7EF1}"/>
                </a:ext>
              </a:extLst>
            </p:cNvPr>
            <p:cNvSpPr/>
            <p:nvPr/>
          </p:nvSpPr>
          <p:spPr>
            <a:xfrm>
              <a:off x="1364268" y="4116708"/>
              <a:ext cx="128606" cy="16443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68" name="object 56">
              <a:extLst>
                <a:ext uri="{FF2B5EF4-FFF2-40B4-BE49-F238E27FC236}">
                  <a16:creationId xmlns:a16="http://schemas.microsoft.com/office/drawing/2014/main" id="{59BBA8FB-69C1-544A-86B1-8367E7F21362}"/>
                </a:ext>
              </a:extLst>
            </p:cNvPr>
            <p:cNvSpPr/>
            <p:nvPr/>
          </p:nvSpPr>
          <p:spPr>
            <a:xfrm>
              <a:off x="1210967" y="4280175"/>
              <a:ext cx="267634" cy="30143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69" name="object 57">
              <a:extLst>
                <a:ext uri="{FF2B5EF4-FFF2-40B4-BE49-F238E27FC236}">
                  <a16:creationId xmlns:a16="http://schemas.microsoft.com/office/drawing/2014/main" id="{443E24DC-9579-2846-AE6B-363ACAE85CE6}"/>
                </a:ext>
              </a:extLst>
            </p:cNvPr>
            <p:cNvSpPr/>
            <p:nvPr/>
          </p:nvSpPr>
          <p:spPr>
            <a:xfrm>
              <a:off x="1550942" y="4568523"/>
              <a:ext cx="128594" cy="164443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70" name="object 58">
              <a:extLst>
                <a:ext uri="{FF2B5EF4-FFF2-40B4-BE49-F238E27FC236}">
                  <a16:creationId xmlns:a16="http://schemas.microsoft.com/office/drawing/2014/main" id="{1A2C13C6-2FD9-6A4C-ADF1-740122A95E8F}"/>
                </a:ext>
              </a:extLst>
            </p:cNvPr>
            <p:cNvSpPr/>
            <p:nvPr/>
          </p:nvSpPr>
          <p:spPr>
            <a:xfrm>
              <a:off x="1806221" y="4897112"/>
              <a:ext cx="128606" cy="164443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71" name="object 59">
              <a:extLst>
                <a:ext uri="{FF2B5EF4-FFF2-40B4-BE49-F238E27FC236}">
                  <a16:creationId xmlns:a16="http://schemas.microsoft.com/office/drawing/2014/main" id="{CDA41236-3EBB-2947-92DD-A37062515C5A}"/>
                </a:ext>
              </a:extLst>
            </p:cNvPr>
            <p:cNvSpPr/>
            <p:nvPr/>
          </p:nvSpPr>
          <p:spPr>
            <a:xfrm>
              <a:off x="1475888" y="5328429"/>
              <a:ext cx="128606" cy="16444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72" name="object 60">
              <a:extLst>
                <a:ext uri="{FF2B5EF4-FFF2-40B4-BE49-F238E27FC236}">
                  <a16:creationId xmlns:a16="http://schemas.microsoft.com/office/drawing/2014/main" id="{3F8B0338-E128-F54C-98F5-26A66ACFD15C}"/>
                </a:ext>
              </a:extLst>
            </p:cNvPr>
            <p:cNvSpPr/>
            <p:nvPr/>
          </p:nvSpPr>
          <p:spPr>
            <a:xfrm>
              <a:off x="2503305" y="5452117"/>
              <a:ext cx="309783" cy="288143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73" name="object 61">
              <a:extLst>
                <a:ext uri="{FF2B5EF4-FFF2-40B4-BE49-F238E27FC236}">
                  <a16:creationId xmlns:a16="http://schemas.microsoft.com/office/drawing/2014/main" id="{72738555-3F27-7446-91BA-4BC1D36241A2}"/>
                </a:ext>
              </a:extLst>
            </p:cNvPr>
            <p:cNvSpPr/>
            <p:nvPr/>
          </p:nvSpPr>
          <p:spPr>
            <a:xfrm>
              <a:off x="3484714" y="5328429"/>
              <a:ext cx="128594" cy="164443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74" name="object 62">
              <a:extLst>
                <a:ext uri="{FF2B5EF4-FFF2-40B4-BE49-F238E27FC236}">
                  <a16:creationId xmlns:a16="http://schemas.microsoft.com/office/drawing/2014/main" id="{8B707D77-B64B-7B4D-936A-DF6E3DF36C5A}"/>
                </a:ext>
              </a:extLst>
            </p:cNvPr>
            <p:cNvSpPr/>
            <p:nvPr/>
          </p:nvSpPr>
          <p:spPr>
            <a:xfrm>
              <a:off x="4112026" y="5310164"/>
              <a:ext cx="128594" cy="1644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75" name="object 63">
              <a:extLst>
                <a:ext uri="{FF2B5EF4-FFF2-40B4-BE49-F238E27FC236}">
                  <a16:creationId xmlns:a16="http://schemas.microsoft.com/office/drawing/2014/main" id="{F974291C-B742-184A-ACE6-842E0FB1CD53}"/>
                </a:ext>
              </a:extLst>
            </p:cNvPr>
            <p:cNvSpPr/>
            <p:nvPr/>
          </p:nvSpPr>
          <p:spPr>
            <a:xfrm>
              <a:off x="4070254" y="5616450"/>
              <a:ext cx="128594" cy="1644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76" name="object 64">
              <a:extLst>
                <a:ext uri="{FF2B5EF4-FFF2-40B4-BE49-F238E27FC236}">
                  <a16:creationId xmlns:a16="http://schemas.microsoft.com/office/drawing/2014/main" id="{61985008-1ADD-5F43-A56C-06B6921100D7}"/>
                </a:ext>
              </a:extLst>
            </p:cNvPr>
            <p:cNvSpPr/>
            <p:nvPr/>
          </p:nvSpPr>
          <p:spPr>
            <a:xfrm>
              <a:off x="3704089" y="4868873"/>
              <a:ext cx="128594" cy="164443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77" name="object 65">
              <a:extLst>
                <a:ext uri="{FF2B5EF4-FFF2-40B4-BE49-F238E27FC236}">
                  <a16:creationId xmlns:a16="http://schemas.microsoft.com/office/drawing/2014/main" id="{BDFAD86A-F1B7-354B-BF5F-BE38CA62822D}"/>
                </a:ext>
              </a:extLst>
            </p:cNvPr>
            <p:cNvSpPr/>
            <p:nvPr/>
          </p:nvSpPr>
          <p:spPr>
            <a:xfrm>
              <a:off x="2281865" y="3815649"/>
              <a:ext cx="128594" cy="164443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78" name="object 66">
              <a:extLst>
                <a:ext uri="{FF2B5EF4-FFF2-40B4-BE49-F238E27FC236}">
                  <a16:creationId xmlns:a16="http://schemas.microsoft.com/office/drawing/2014/main" id="{C52EEAC1-28B2-E244-A389-3A0261224D67}"/>
                </a:ext>
              </a:extLst>
            </p:cNvPr>
            <p:cNvSpPr/>
            <p:nvPr/>
          </p:nvSpPr>
          <p:spPr>
            <a:xfrm>
              <a:off x="5397603" y="4823623"/>
              <a:ext cx="128594" cy="164443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79" name="object 68">
              <a:extLst>
                <a:ext uri="{FF2B5EF4-FFF2-40B4-BE49-F238E27FC236}">
                  <a16:creationId xmlns:a16="http://schemas.microsoft.com/office/drawing/2014/main" id="{76697A41-AEF2-B149-8D50-08E8F213BEC4}"/>
                </a:ext>
              </a:extLst>
            </p:cNvPr>
            <p:cNvSpPr/>
            <p:nvPr/>
          </p:nvSpPr>
          <p:spPr>
            <a:xfrm>
              <a:off x="1357756" y="5148082"/>
              <a:ext cx="128606" cy="164443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80" name="object 69">
              <a:extLst>
                <a:ext uri="{FF2B5EF4-FFF2-40B4-BE49-F238E27FC236}">
                  <a16:creationId xmlns:a16="http://schemas.microsoft.com/office/drawing/2014/main" id="{86594146-FFD3-1E44-BF96-BE890D874FA0}"/>
                </a:ext>
              </a:extLst>
            </p:cNvPr>
            <p:cNvSpPr/>
            <p:nvPr/>
          </p:nvSpPr>
          <p:spPr>
            <a:xfrm>
              <a:off x="1091081" y="4678879"/>
              <a:ext cx="128594" cy="164443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81" name="object 70">
              <a:extLst>
                <a:ext uri="{FF2B5EF4-FFF2-40B4-BE49-F238E27FC236}">
                  <a16:creationId xmlns:a16="http://schemas.microsoft.com/office/drawing/2014/main" id="{B9BA13AC-92C5-9846-8280-66690F5EFAA4}"/>
                </a:ext>
              </a:extLst>
            </p:cNvPr>
            <p:cNvSpPr/>
            <p:nvPr/>
          </p:nvSpPr>
          <p:spPr>
            <a:xfrm>
              <a:off x="620807" y="4746271"/>
              <a:ext cx="128606" cy="164430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82" name="object 6">
              <a:extLst>
                <a:ext uri="{FF2B5EF4-FFF2-40B4-BE49-F238E27FC236}">
                  <a16:creationId xmlns:a16="http://schemas.microsoft.com/office/drawing/2014/main" id="{9735F310-FE0E-DE4B-9BB1-DD63C1E56336}"/>
                </a:ext>
              </a:extLst>
            </p:cNvPr>
            <p:cNvSpPr txBox="1"/>
            <p:nvPr/>
          </p:nvSpPr>
          <p:spPr>
            <a:xfrm>
              <a:off x="4803006" y="3846691"/>
              <a:ext cx="672877" cy="136630"/>
            </a:xfrm>
            <a:prstGeom prst="rect">
              <a:avLst/>
            </a:prstGeom>
          </p:spPr>
          <p:txBody>
            <a:bodyPr vert="horz" wrap="square" lIns="0" tIns="10976" rIns="0" bIns="0" rtlCol="0">
              <a:spAutoFit/>
            </a:bodyPr>
            <a:lstStyle/>
            <a:p>
              <a:pPr marL="8444">
                <a:spcBef>
                  <a:spcPts val="86"/>
                </a:spcBef>
              </a:pPr>
              <a:r>
                <a:rPr lang="ru-RU" sz="646" spc="-30" dirty="0">
                  <a:solidFill>
                    <a:srgbClr val="414042"/>
                  </a:solidFill>
                  <a:cs typeface="Trebuchet MS"/>
                </a:rPr>
                <a:t>Сосновоборск</a:t>
              </a:r>
              <a:endParaRPr sz="646" dirty="0">
                <a:cs typeface="Trebuchet MS"/>
              </a:endParaRPr>
            </a:p>
          </p:txBody>
        </p:sp>
        <p:sp>
          <p:nvSpPr>
            <p:cNvPr id="83" name="object 35">
              <a:extLst>
                <a:ext uri="{FF2B5EF4-FFF2-40B4-BE49-F238E27FC236}">
                  <a16:creationId xmlns:a16="http://schemas.microsoft.com/office/drawing/2014/main" id="{2C352FD6-4A2A-3A40-BA12-E85EDE3BA9D2}"/>
                </a:ext>
              </a:extLst>
            </p:cNvPr>
            <p:cNvSpPr/>
            <p:nvPr/>
          </p:nvSpPr>
          <p:spPr>
            <a:xfrm>
              <a:off x="1573363" y="4956107"/>
              <a:ext cx="231997" cy="22888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196" dirty="0"/>
            </a:p>
          </p:txBody>
        </p:sp>
        <p:sp>
          <p:nvSpPr>
            <p:cNvPr id="84" name="object 5">
              <a:extLst>
                <a:ext uri="{FF2B5EF4-FFF2-40B4-BE49-F238E27FC236}">
                  <a16:creationId xmlns:a16="http://schemas.microsoft.com/office/drawing/2014/main" id="{528A602C-1205-E944-81CA-32DA4FB7B020}"/>
                </a:ext>
              </a:extLst>
            </p:cNvPr>
            <p:cNvSpPr txBox="1"/>
            <p:nvPr/>
          </p:nvSpPr>
          <p:spPr>
            <a:xfrm>
              <a:off x="1524794" y="5145431"/>
              <a:ext cx="418383" cy="136630"/>
            </a:xfrm>
            <a:prstGeom prst="rect">
              <a:avLst/>
            </a:prstGeom>
          </p:spPr>
          <p:txBody>
            <a:bodyPr vert="horz" wrap="square" lIns="0" tIns="10976" rIns="0" bIns="0" rtlCol="0">
              <a:spAutoFit/>
            </a:bodyPr>
            <a:lstStyle/>
            <a:p>
              <a:pPr marL="8444">
                <a:spcBef>
                  <a:spcPts val="86"/>
                </a:spcBef>
              </a:pPr>
              <a:r>
                <a:rPr lang="ru-RU" sz="646" spc="-30" dirty="0">
                  <a:solidFill>
                    <a:srgbClr val="414042"/>
                  </a:solidFill>
                  <a:cs typeface="Trebuchet MS"/>
                </a:rPr>
                <a:t>Унгены</a:t>
              </a:r>
              <a:endParaRPr sz="646" dirty="0">
                <a:cs typeface="Trebuchet MS"/>
              </a:endParaRPr>
            </a:p>
          </p:txBody>
        </p:sp>
      </p:grpSp>
      <p:sp>
        <p:nvSpPr>
          <p:cNvPr id="85" name="object 39">
            <a:extLst>
              <a:ext uri="{FF2B5EF4-FFF2-40B4-BE49-F238E27FC236}">
                <a16:creationId xmlns:a16="http://schemas.microsoft.com/office/drawing/2014/main" id="{0B3C95E1-7DED-C24A-8689-BCEFA6E4426E}"/>
              </a:ext>
            </a:extLst>
          </p:cNvPr>
          <p:cNvSpPr/>
          <p:nvPr/>
        </p:nvSpPr>
        <p:spPr>
          <a:xfrm>
            <a:off x="4293440" y="3638434"/>
            <a:ext cx="219899" cy="21691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6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41A6EB5-76A0-5041-B113-F13D12F79CF7}"/>
              </a:ext>
            </a:extLst>
          </p:cNvPr>
          <p:cNvSpPr txBox="1"/>
          <p:nvPr/>
        </p:nvSpPr>
        <p:spPr>
          <a:xfrm>
            <a:off x="6828283" y="817586"/>
            <a:ext cx="18288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Эстония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Молдавия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Польша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Армения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Швеция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Румыния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Хорватия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ЮАР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Чили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Ирландия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Канада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 </a:t>
            </a:r>
          </a:p>
          <a:p>
            <a:pPr>
              <a:lnSpc>
                <a:spcPts val="1500"/>
              </a:lnSpc>
            </a:pPr>
            <a:r>
              <a:rPr lang="ru-RU" sz="1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 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95416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oogle Shape;500;p9">
            <a:extLst>
              <a:ext uri="{FF2B5EF4-FFF2-40B4-BE49-F238E27FC236}">
                <a16:creationId xmlns:a16="http://schemas.microsoft.com/office/drawing/2014/main" id="{CD3C4319-ACF6-AAFA-B27D-D51D7C40EF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1649856"/>
              </p:ext>
            </p:extLst>
          </p:nvPr>
        </p:nvGraphicFramePr>
        <p:xfrm>
          <a:off x="394986" y="4435518"/>
          <a:ext cx="4637663" cy="1472184"/>
        </p:xfrm>
        <a:graphic>
          <a:graphicData uri="http://schemas.openxmlformats.org/drawingml/2006/table">
            <a:tbl>
              <a:tblPr>
                <a:noFill/>
                <a:tableStyleId>{7A9E7D0E-EFBF-407C-832C-B425D3BD8BE8}</a:tableStyleId>
              </a:tblPr>
              <a:tblGrid>
                <a:gridCol w="4637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0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u="none" strike="noStrike" cap="none" dirty="0" smtClean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Согласно </a:t>
                      </a: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п </a:t>
                      </a:r>
                      <a:r>
                        <a:rPr lang="ru-RU" sz="1400" u="none" strike="noStrike" cap="none" dirty="0" smtClean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5.3 СП </a:t>
                      </a: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17.13330. «Кровли» «В инверсионной кровле в качестве  теплоизоляции должны применяться только плиты с низким </a:t>
                      </a:r>
                      <a:r>
                        <a:rPr lang="ru-RU" sz="140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водопоглощением</a:t>
                      </a: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 (не более 0,7 % по объему за 28 </a:t>
                      </a:r>
                      <a:r>
                        <a:rPr lang="ru-RU" sz="140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сут</a:t>
                      </a: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), например, экструдированный пенополистирол.»</a:t>
                      </a:r>
                      <a:b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</a:br>
                      <a:r>
                        <a:rPr lang="ru-RU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Рекомендуемые марки: </a:t>
                      </a:r>
                      <a:br>
                        <a:rPr lang="ru-RU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</a:br>
                      <a:r>
                        <a:rPr lang="ru-RU" b="0" i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ПЕНОПЛЭКС® ГЕО/ГЕО С, ПЕНОПЛЭКС ® 45</a:t>
                      </a:r>
                      <a:endParaRPr sz="14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</a:txBody>
                  <a:tcPr marL="114300" marR="114300" marT="0" marB="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Google Shape;668;p23">
            <a:extLst>
              <a:ext uri="{FF2B5EF4-FFF2-40B4-BE49-F238E27FC236}">
                <a16:creationId xmlns:a16="http://schemas.microsoft.com/office/drawing/2014/main" id="{D86F56AE-7F0B-156A-551F-8F105F2C6F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887416" y="4633680"/>
            <a:ext cx="2282916" cy="151298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669;p23">
            <a:extLst>
              <a:ext uri="{FF2B5EF4-FFF2-40B4-BE49-F238E27FC236}">
                <a16:creationId xmlns:a16="http://schemas.microsoft.com/office/drawing/2014/main" id="{AD42AC75-CF92-41F4-06C1-B2E8391B1BA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7916" y="4248713"/>
            <a:ext cx="1570248" cy="228368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Google Shape;501;p9">
            <a:extLst>
              <a:ext uri="{FF2B5EF4-FFF2-40B4-BE49-F238E27FC236}">
                <a16:creationId xmlns:a16="http://schemas.microsoft.com/office/drawing/2014/main" id="{D1C5E779-D528-8110-794D-29E3BF60591D}"/>
              </a:ext>
            </a:extLst>
          </p:cNvPr>
          <p:cNvSpPr/>
          <p:nvPr/>
        </p:nvSpPr>
        <p:spPr>
          <a:xfrm>
            <a:off x="410911" y="6276152"/>
            <a:ext cx="571023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ru-RU" spc="-30" dirty="0">
                <a:solidFill>
                  <a:schemeClr val="dk1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Arial Narrow"/>
                <a:sym typeface="Arial Narrow"/>
              </a:rPr>
              <a:t>Класс пожарной опасности: К0, Предел огнестойкости: </a:t>
            </a:r>
            <a:r>
              <a:rPr lang="en" spc="-30" dirty="0">
                <a:solidFill>
                  <a:schemeClr val="dk1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Arial Narrow"/>
                <a:sym typeface="Arial Narrow"/>
              </a:rPr>
              <a:t>RE 150</a:t>
            </a:r>
            <a:endParaRPr spc="-30" dirty="0">
              <a:solidFill>
                <a:schemeClr val="dk1"/>
              </a:solidFill>
              <a:latin typeface="Arial Narrow" panose="020B0606020202030204" pitchFamily="34" charset="0"/>
              <a:ea typeface="Roboto Condensed" panose="02000000000000000000" pitchFamily="2" charset="0"/>
              <a:cs typeface="Arial Narrow"/>
              <a:sym typeface="Arial Narrow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F1FEE1-A52B-33AA-AE31-EFFD389C2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49" y="1212900"/>
            <a:ext cx="3767900" cy="2798382"/>
          </a:xfrm>
          <a:prstGeom prst="rect">
            <a:avLst/>
          </a:prstGeom>
        </p:spPr>
      </p:pic>
      <p:graphicFrame>
        <p:nvGraphicFramePr>
          <p:cNvPr id="8" name="Google Shape;499;p9">
            <a:extLst>
              <a:ext uri="{FF2B5EF4-FFF2-40B4-BE49-F238E27FC236}">
                <a16:creationId xmlns:a16="http://schemas.microsoft.com/office/drawing/2014/main" id="{7E27DF7B-BF38-0E5D-62C6-4F7D6272F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4227753"/>
              </p:ext>
            </p:extLst>
          </p:nvPr>
        </p:nvGraphicFramePr>
        <p:xfrm>
          <a:off x="394986" y="1526946"/>
          <a:ext cx="5154788" cy="2699004"/>
        </p:xfrm>
        <a:graphic>
          <a:graphicData uri="http://schemas.openxmlformats.org/drawingml/2006/table">
            <a:tbl>
              <a:tblPr>
                <a:noFill/>
                <a:tableStyleId>{7A9E7D0E-EFBF-407C-832C-B425D3BD8BE8}</a:tableStyleId>
              </a:tblPr>
              <a:tblGrid>
                <a:gridCol w="5154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7479">
                <a:tc>
                  <a:txBody>
                    <a:bodyPr/>
                    <a:lstStyle/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Растительный слой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Почвенный слой — субстрат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Фильтрующий слой — </a:t>
                      </a: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геотекстиль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TERRAISOL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Дренажно-накопительный слой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Теплоизоляционный слой — ПЕНОПЛЭКС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Противокорневой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слой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Гидроизоляционный слой — ПВХ мембрана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PLASTFOIL GEO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Разделительный слой –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c</a:t>
                      </a: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теклохолст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PLASTFOIL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CANVAS 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или </a:t>
                      </a: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геотекстиль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TERRAISOL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Уклонообразующий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слой — ПЕНОПЛЭКС УКЛОН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Железобетонное основание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Times New Roman"/>
                          <a:sym typeface="Times New Roman"/>
                        </a:rPr>
                        <a:t>	 </a:t>
                      </a:r>
                      <a:endParaRPr sz="2000" b="0" i="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</a:txBody>
                  <a:tcPr marL="114300" marR="11430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ТЕПЛОИЗОЛЯЦИЯ ЭКСПЛУАТИРУЕМЫХ КРОВЕЛЬ </a:t>
            </a:r>
            <a:r>
              <a:rPr lang="ru-RU" sz="2000" b="1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ИНВЕРС </a:t>
            </a:r>
            <a:r>
              <a:rPr lang="en" sz="2000" b="1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GREEN</a:t>
            </a:r>
            <a:endParaRPr lang="ru-RU" sz="2000" b="1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  <a:p>
            <a:pPr>
              <a:buSzPts val="2000"/>
            </a:pPr>
            <a:endParaRPr lang="ru-RU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1042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"/>
          <p:cNvSpPr txBox="1">
            <a:spLocks noGrp="1"/>
          </p:cNvSpPr>
          <p:nvPr>
            <p:ph type="ctrTitle" idx="4294967295"/>
          </p:nvPr>
        </p:nvSpPr>
        <p:spPr>
          <a:xfrm>
            <a:off x="396323" y="982746"/>
            <a:ext cx="8757616" cy="538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ctr" anchorCtr="0">
            <a:normAutofit/>
          </a:bodyPr>
          <a:lstStyle/>
          <a:p>
            <a:pPr>
              <a:buSzPts val="2800"/>
            </a:pPr>
            <a:r>
              <a:rPr lang="ru-RU" sz="3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</a:rPr>
              <a:t>Ограждающие конструкции </a:t>
            </a:r>
            <a:br>
              <a:rPr lang="ru-RU" sz="3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</a:rPr>
            </a:br>
            <a:r>
              <a:rPr lang="ru-RU" sz="3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</a:rPr>
              <a:t>зданий и сооружений </a:t>
            </a:r>
            <a:r>
              <a:rPr lang="ru-RU" sz="2600" dirty="0">
                <a:latin typeface="Arial Narrow" panose="020B0606020202030204" pitchFamily="34" charset="0"/>
                <a:ea typeface="Roboto Condensed" panose="02000000000000000000" pitchFamily="2" charset="0"/>
              </a:rPr>
              <a:t/>
            </a:r>
            <a:br>
              <a:rPr lang="ru-RU" sz="2600" dirty="0">
                <a:latin typeface="Arial Narrow" panose="020B0606020202030204" pitchFamily="34" charset="0"/>
                <a:ea typeface="Roboto Condensed" panose="02000000000000000000" pitchFamily="2" charset="0"/>
              </a:rPr>
            </a:br>
            <a:r>
              <a:rPr lang="ru-RU" sz="2600" dirty="0">
                <a:latin typeface="Arial Narrow" panose="020B0606020202030204" pitchFamily="34" charset="0"/>
                <a:ea typeface="Roboto Condensed" panose="02000000000000000000" pitchFamily="2" charset="0"/>
              </a:rPr>
              <a:t/>
            </a:r>
            <a:br>
              <a:rPr lang="ru-RU" sz="2600" dirty="0">
                <a:latin typeface="Arial Narrow" panose="020B0606020202030204" pitchFamily="34" charset="0"/>
                <a:ea typeface="Roboto Condensed" panose="02000000000000000000" pitchFamily="2" charset="0"/>
              </a:rPr>
            </a:br>
            <a:r>
              <a:rPr lang="ru-RU" sz="2600" dirty="0">
                <a:latin typeface="Arial Narrow" panose="020B0606020202030204" pitchFamily="34" charset="0"/>
                <a:ea typeface="Roboto Condensed" panose="02000000000000000000" pitchFamily="2" charset="0"/>
              </a:rPr>
              <a:t/>
            </a:r>
            <a:br>
              <a:rPr lang="ru-RU" sz="2600" dirty="0">
                <a:latin typeface="Arial Narrow" panose="020B0606020202030204" pitchFamily="34" charset="0"/>
                <a:ea typeface="Roboto Condensed" panose="02000000000000000000" pitchFamily="2" charset="0"/>
              </a:rPr>
            </a:br>
            <a:r>
              <a:rPr lang="ru-RU" sz="2600" b="1" dirty="0">
                <a:latin typeface="Arial Narrow" panose="020B0606020202030204" pitchFamily="34" charset="0"/>
                <a:ea typeface="Roboto Condensed" panose="02000000000000000000" pitchFamily="2" charset="0"/>
              </a:rPr>
              <a:t>ФАСАДНЫЕ СИСТЕМЫ</a:t>
            </a:r>
            <a:r>
              <a:rPr lang="ru-RU" sz="2600" dirty="0">
                <a:latin typeface="Arial Narrow" panose="020B0606020202030204" pitchFamily="34" charset="0"/>
                <a:ea typeface="Roboto Condensed" panose="02000000000000000000" pitchFamily="2" charset="0"/>
              </a:rPr>
              <a:t/>
            </a:r>
            <a:br>
              <a:rPr lang="ru-RU" sz="2600" dirty="0">
                <a:latin typeface="Arial Narrow" panose="020B0606020202030204" pitchFamily="34" charset="0"/>
                <a:ea typeface="Roboto Condensed" panose="02000000000000000000" pitchFamily="2" charset="0"/>
              </a:rPr>
            </a:br>
            <a:endParaRPr sz="2600" dirty="0">
              <a:latin typeface="Arial Narrow" panose="020B0606020202030204" pitchFamily="34" charset="0"/>
              <a:ea typeface="Roboto Condensed" panose="02000000000000000000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0AB84E9-FA24-99E0-7B11-643A5B8CDD35}"/>
              </a:ext>
            </a:extLst>
          </p:cNvPr>
          <p:cNvSpPr/>
          <p:nvPr/>
        </p:nvSpPr>
        <p:spPr>
          <a:xfrm>
            <a:off x="-6056" y="4234071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85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ШТУКАТУРНАЯ СИСТЕМА </a:t>
            </a:r>
            <a:r>
              <a:rPr lang="ru-RU" sz="2000" b="1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ПЕНОПЛЭКС ФАСАД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Google Shape;501;p9">
            <a:extLst>
              <a:ext uri="{FF2B5EF4-FFF2-40B4-BE49-F238E27FC236}">
                <a16:creationId xmlns:a16="http://schemas.microsoft.com/office/drawing/2014/main" id="{D1C5E779-D528-8110-794D-29E3BF60591D}"/>
              </a:ext>
            </a:extLst>
          </p:cNvPr>
          <p:cNvSpPr/>
          <p:nvPr/>
        </p:nvSpPr>
        <p:spPr>
          <a:xfrm>
            <a:off x="1861737" y="6001445"/>
            <a:ext cx="57102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>
              <a:buClr>
                <a:schemeClr val="dk1"/>
              </a:buClr>
              <a:buSzPts val="1400"/>
            </a:pPr>
            <a:r>
              <a:rPr lang="ru-RU" spc="-30" dirty="0">
                <a:solidFill>
                  <a:schemeClr val="dk1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Arial Narrow"/>
                <a:sym typeface="Arial Narrow"/>
              </a:rPr>
              <a:t>Жилой комплекс «Знак»,  г. Киров</a:t>
            </a:r>
          </a:p>
          <a:p>
            <a:pPr>
              <a:buClr>
                <a:schemeClr val="dk1"/>
              </a:buClr>
              <a:buSzPts val="1400"/>
            </a:pPr>
            <a:endParaRPr lang="ru-RU" spc="-30" dirty="0">
              <a:solidFill>
                <a:schemeClr val="dk1"/>
              </a:solidFill>
              <a:latin typeface="Arial Narrow" panose="020B0606020202030204" pitchFamily="34" charset="0"/>
              <a:ea typeface="Roboto Condensed" panose="02000000000000000000" pitchFamily="2" charset="0"/>
              <a:cs typeface="Arial Narrow"/>
              <a:sym typeface="Arial Narrow"/>
            </a:endParaRPr>
          </a:p>
        </p:txBody>
      </p:sp>
      <p:pic>
        <p:nvPicPr>
          <p:cNvPr id="5" name="Google Shape;698;p27">
            <a:extLst>
              <a:ext uri="{FF2B5EF4-FFF2-40B4-BE49-F238E27FC236}">
                <a16:creationId xmlns:a16="http://schemas.microsoft.com/office/drawing/2014/main" id="{D02D127D-B0CB-9411-8034-C86F0DCC32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8855"/>
          <a:stretch/>
        </p:blipFill>
        <p:spPr>
          <a:xfrm>
            <a:off x="530397" y="1592263"/>
            <a:ext cx="4657239" cy="4053501"/>
          </a:xfrm>
          <a:prstGeom prst="rect">
            <a:avLst/>
          </a:prstGeom>
          <a:noFill/>
          <a:ln w="9525" cap="flat" cmpd="sng">
            <a:solidFill>
              <a:schemeClr val="dk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699;p27">
            <a:extLst>
              <a:ext uri="{FF2B5EF4-FFF2-40B4-BE49-F238E27FC236}">
                <a16:creationId xmlns:a16="http://schemas.microsoft.com/office/drawing/2014/main" id="{C4A56CAB-AE85-5D5D-DFD1-C69A8B3867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3722" y="1592263"/>
            <a:ext cx="2866053" cy="1898666"/>
          </a:xfrm>
          <a:prstGeom prst="rect">
            <a:avLst/>
          </a:prstGeom>
          <a:noFill/>
          <a:ln w="9525" cap="flat" cmpd="sng">
            <a:solidFill>
              <a:schemeClr val="dk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700;p27">
            <a:extLst>
              <a:ext uri="{FF2B5EF4-FFF2-40B4-BE49-F238E27FC236}">
                <a16:creationId xmlns:a16="http://schemas.microsoft.com/office/drawing/2014/main" id="{3A7527D7-C02F-9452-D535-4BF6272EE2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36052" y="3721890"/>
            <a:ext cx="2866053" cy="1923875"/>
          </a:xfrm>
          <a:prstGeom prst="rect">
            <a:avLst/>
          </a:prstGeom>
          <a:noFill/>
          <a:ln w="9525" cap="flat" cmpd="sng">
            <a:solidFill>
              <a:schemeClr val="dk1">
                <a:alpha val="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066916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8DD3DC-71A5-F1A7-44A6-E12D462EB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49767"/>
            <a:ext cx="4367006" cy="3666253"/>
          </a:xfrm>
          <a:prstGeom prst="rect">
            <a:avLst/>
          </a:prstGeom>
        </p:spPr>
      </p:pic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ШТУКАТУРНАЯ СИСТЕМА </a:t>
            </a:r>
            <a:r>
              <a:rPr lang="ru-RU" sz="2000" b="1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ПЕНОПЛЭКС ФАСАД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Google Shape;501;p9">
            <a:extLst>
              <a:ext uri="{FF2B5EF4-FFF2-40B4-BE49-F238E27FC236}">
                <a16:creationId xmlns:a16="http://schemas.microsoft.com/office/drawing/2014/main" id="{D1C5E779-D528-8110-794D-29E3BF60591D}"/>
              </a:ext>
            </a:extLst>
          </p:cNvPr>
          <p:cNvSpPr/>
          <p:nvPr/>
        </p:nvSpPr>
        <p:spPr>
          <a:xfrm>
            <a:off x="410911" y="6276152"/>
            <a:ext cx="571023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ru-RU" spc="-30" dirty="0">
                <a:solidFill>
                  <a:schemeClr val="dk1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Arial Narrow"/>
                <a:sym typeface="Arial Narrow"/>
              </a:rPr>
              <a:t>Класс пожарной опасности: К0</a:t>
            </a:r>
            <a:endParaRPr spc="-30" dirty="0">
              <a:solidFill>
                <a:schemeClr val="dk1"/>
              </a:solidFill>
              <a:latin typeface="Arial Narrow" panose="020B0606020202030204" pitchFamily="34" charset="0"/>
              <a:ea typeface="Roboto Condensed" panose="02000000000000000000" pitchFamily="2" charset="0"/>
              <a:cs typeface="Arial Narrow"/>
              <a:sym typeface="Arial Narrow"/>
            </a:endParaRPr>
          </a:p>
        </p:txBody>
      </p:sp>
      <p:graphicFrame>
        <p:nvGraphicFramePr>
          <p:cNvPr id="8" name="Google Shape;499;p9">
            <a:extLst>
              <a:ext uri="{FF2B5EF4-FFF2-40B4-BE49-F238E27FC236}">
                <a16:creationId xmlns:a16="http://schemas.microsoft.com/office/drawing/2014/main" id="{7E27DF7B-BF38-0E5D-62C6-4F7D6272F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7851524"/>
              </p:ext>
            </p:extLst>
          </p:nvPr>
        </p:nvGraphicFramePr>
        <p:xfrm>
          <a:off x="394986" y="1526946"/>
          <a:ext cx="5154788" cy="2208276"/>
        </p:xfrm>
        <a:graphic>
          <a:graphicData uri="http://schemas.openxmlformats.org/drawingml/2006/table">
            <a:tbl>
              <a:tblPr>
                <a:noFill/>
                <a:tableStyleId>{7A9E7D0E-EFBF-407C-832C-B425D3BD8BE8}</a:tableStyleId>
              </a:tblPr>
              <a:tblGrid>
                <a:gridCol w="5154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7479">
                <a:tc>
                  <a:txBody>
                    <a:bodyPr/>
                    <a:lstStyle/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Основание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Клеевой состав – клей-пена </a:t>
                      </a:r>
                      <a:r>
                        <a:rPr lang="en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penoplex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fastfix</a:t>
                      </a:r>
                      <a:endParaRPr lang="en" sz="1400" b="0" i="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Теплоизоляционный слой — экструзионный </a:t>
                      </a:r>
                      <a:b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</a:b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пенополистирол ПЕНОПЛЭКС СТЕНА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Тарельчатый фасадный дюбель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Базовый слой минерально-клеевого состава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Фасадная армирующая </a:t>
                      </a: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щелочестойкая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сетка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Второй слой минерально-клеевого состава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Декоративная штукатурка</a:t>
                      </a:r>
                      <a:endParaRPr lang="ru-RU" sz="2000" b="0" i="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</a:txBody>
                  <a:tcPr marL="114300" marR="11430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oogle Shape;500;p9">
            <a:extLst>
              <a:ext uri="{FF2B5EF4-FFF2-40B4-BE49-F238E27FC236}">
                <a16:creationId xmlns:a16="http://schemas.microsoft.com/office/drawing/2014/main" id="{8BCDA03A-AD6D-93FC-96BC-E212AE6B52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7357932"/>
              </p:ext>
            </p:extLst>
          </p:nvPr>
        </p:nvGraphicFramePr>
        <p:xfrm>
          <a:off x="394986" y="3852357"/>
          <a:ext cx="4637663" cy="2208276"/>
        </p:xfrm>
        <a:graphic>
          <a:graphicData uri="http://schemas.openxmlformats.org/drawingml/2006/table">
            <a:tbl>
              <a:tblPr>
                <a:noFill/>
                <a:tableStyleId>{7A9E7D0E-EFBF-407C-832C-B425D3BD8BE8}</a:tableStyleId>
              </a:tblPr>
              <a:tblGrid>
                <a:gridCol w="4637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0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Штукатурная система позволяет реализовать самые смелые дизайнерские решения фасада дома. Производители декоративной штукатурки предлагают широкий выбор фактур и цветов, от изысканной поверхности под мрамор, до имитации шагреневой кожи.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Разработаны альбомы технических решений и руководства по монтажу.</a:t>
                      </a:r>
                      <a:b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</a:br>
                      <a:r>
                        <a:rPr lang="ru-RU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Рекомендуемые марки: </a:t>
                      </a:r>
                      <a:br>
                        <a:rPr lang="ru-RU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</a:br>
                      <a:r>
                        <a:rPr lang="ru-RU" b="0" i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ПЕНОПЛЭКС ФАСАД, ПЕНОПЛЭКС® СТЕНА</a:t>
                      </a:r>
                      <a:endParaRPr sz="14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</a:txBody>
                  <a:tcPr marL="114300" marR="114300" marT="0" marB="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Google Shape;710;p28">
            <a:extLst>
              <a:ext uri="{FF2B5EF4-FFF2-40B4-BE49-F238E27FC236}">
                <a16:creationId xmlns:a16="http://schemas.microsoft.com/office/drawing/2014/main" id="{E06DD695-E925-C164-8BCD-3FF680E090B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5770" y="4437062"/>
            <a:ext cx="1462420" cy="21013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3" name="Google Shape;712;p28">
            <a:extLst>
              <a:ext uri="{FF2B5EF4-FFF2-40B4-BE49-F238E27FC236}">
                <a16:creationId xmlns:a16="http://schemas.microsoft.com/office/drawing/2014/main" id="{29E04807-00AA-6B33-41F3-71B180CAD1B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41052" y="4437062"/>
            <a:ext cx="1462420" cy="210136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624153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ИСПЫТАНИЯ В ФГБУ ВНИИПО МЧС РОССИИ</a:t>
            </a:r>
            <a:endParaRPr lang="ru-RU" sz="2000" b="1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  <a:p>
            <a:pPr>
              <a:buSzPts val="2000"/>
            </a:pPr>
            <a:endParaRPr lang="ru-RU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Google Shape;718;p29">
            <a:extLst>
              <a:ext uri="{FF2B5EF4-FFF2-40B4-BE49-F238E27FC236}">
                <a16:creationId xmlns:a16="http://schemas.microsoft.com/office/drawing/2014/main" id="{AE423243-9BA4-6C34-762A-F8EAF75320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587" y="1067794"/>
            <a:ext cx="773906" cy="736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20;p29">
            <a:extLst>
              <a:ext uri="{FF2B5EF4-FFF2-40B4-BE49-F238E27FC236}">
                <a16:creationId xmlns:a16="http://schemas.microsoft.com/office/drawing/2014/main" id="{161F5D5D-4127-BA8C-61C9-1CCE23287762}"/>
              </a:ext>
            </a:extLst>
          </p:cNvPr>
          <p:cNvSpPr/>
          <p:nvPr/>
        </p:nvSpPr>
        <p:spPr>
          <a:xfrm>
            <a:off x="1146007" y="2224781"/>
            <a:ext cx="400526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СФТК с антивандальным слоем из плитки/камня</a:t>
            </a:r>
            <a:endParaRPr dirty="0">
              <a:solidFill>
                <a:schemeClr val="dk1"/>
              </a:solidFill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11" name="Google Shape;721;p29">
            <a:extLst>
              <a:ext uri="{FF2B5EF4-FFF2-40B4-BE49-F238E27FC236}">
                <a16:creationId xmlns:a16="http://schemas.microsoft.com/office/drawing/2014/main" id="{609E9C0D-D502-DF1C-6CCA-CBFD49106195}"/>
              </a:ext>
            </a:extLst>
          </p:cNvPr>
          <p:cNvSpPr/>
          <p:nvPr/>
        </p:nvSpPr>
        <p:spPr>
          <a:xfrm>
            <a:off x="5327900" y="2224781"/>
            <a:ext cx="400526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СФТК с тонким штукатурным слоем </a:t>
            </a:r>
            <a:endParaRPr dirty="0">
              <a:latin typeface="Arial Narrow" panose="020B0606020202030204" pitchFamily="34" charset="0"/>
              <a:ea typeface="Roboto Condensed" panose="02000000000000000000" pitchFamily="2" charset="0"/>
            </a:endParaRPr>
          </a:p>
        </p:txBody>
      </p:sp>
      <p:pic>
        <p:nvPicPr>
          <p:cNvPr id="12" name="Google Shape;722;p29">
            <a:extLst>
              <a:ext uri="{FF2B5EF4-FFF2-40B4-BE49-F238E27FC236}">
                <a16:creationId xmlns:a16="http://schemas.microsoft.com/office/drawing/2014/main" id="{2B6596DD-C771-1D31-DBAF-BFDADB91F0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0805" y="2678441"/>
            <a:ext cx="2359452" cy="330447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" name="Google Shape;723;p29">
            <a:extLst>
              <a:ext uri="{FF2B5EF4-FFF2-40B4-BE49-F238E27FC236}">
                <a16:creationId xmlns:a16="http://schemas.microsoft.com/office/drawing/2014/main" id="{3F031AF5-A54C-1E4E-AEE4-6AC5C13C1805}"/>
              </a:ext>
            </a:extLst>
          </p:cNvPr>
          <p:cNvSpPr/>
          <p:nvPr/>
        </p:nvSpPr>
        <p:spPr>
          <a:xfrm>
            <a:off x="413993" y="1473491"/>
            <a:ext cx="65753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Класс пожарной опасности: КО (</a:t>
            </a:r>
            <a:r>
              <a:rPr lang="ru-RU" dirty="0" err="1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непожароопасный</a:t>
            </a:r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)</a:t>
            </a:r>
            <a:endParaRPr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Область применения: Жилые и общественные здания высотой до 75 м</a:t>
            </a:r>
            <a:endParaRPr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</a:endParaRPr>
          </a:p>
        </p:txBody>
      </p:sp>
      <p:pic>
        <p:nvPicPr>
          <p:cNvPr id="17" name="Google Shape;724;p29">
            <a:extLst>
              <a:ext uri="{FF2B5EF4-FFF2-40B4-BE49-F238E27FC236}">
                <a16:creationId xmlns:a16="http://schemas.microsoft.com/office/drawing/2014/main" id="{6D131EC2-2015-D194-48D7-50BB7C60900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207" y="2682712"/>
            <a:ext cx="2590272" cy="33002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" name="Google Shape;719;p29">
            <a:extLst>
              <a:ext uri="{FF2B5EF4-FFF2-40B4-BE49-F238E27FC236}">
                <a16:creationId xmlns:a16="http://schemas.microsoft.com/office/drawing/2014/main" id="{39D22511-1983-F4A4-A1DD-1C7671D5892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19180" y="2678441"/>
            <a:ext cx="2581126" cy="330447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042636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ИСПЫТАНИЯ В ФГБУ ВНИИПО МЧС РОССИИ</a:t>
            </a:r>
            <a:endParaRPr lang="ru-RU" sz="2000" b="1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  <a:p>
            <a:pPr>
              <a:buSzPts val="2000"/>
            </a:pPr>
            <a:endParaRPr lang="ru-RU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Google Shape;718;p29">
            <a:extLst>
              <a:ext uri="{FF2B5EF4-FFF2-40B4-BE49-F238E27FC236}">
                <a16:creationId xmlns:a16="http://schemas.microsoft.com/office/drawing/2014/main" id="{AE423243-9BA4-6C34-762A-F8EAF75320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1587" y="1067794"/>
            <a:ext cx="773906" cy="73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731;p30">
            <a:extLst>
              <a:ext uri="{FF2B5EF4-FFF2-40B4-BE49-F238E27FC236}">
                <a16:creationId xmlns:a16="http://schemas.microsoft.com/office/drawing/2014/main" id="{CACA95CE-4720-2FB6-3D66-31632DF70F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238" y="2362659"/>
            <a:ext cx="2549947" cy="36009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Google Shape;732;p30">
            <a:extLst>
              <a:ext uri="{FF2B5EF4-FFF2-40B4-BE49-F238E27FC236}">
                <a16:creationId xmlns:a16="http://schemas.microsoft.com/office/drawing/2014/main" id="{239BFB8F-DCF9-D590-1DA1-6A19EC8631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59484" y="2380088"/>
            <a:ext cx="2492186" cy="358350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733;p30">
            <a:extLst>
              <a:ext uri="{FF2B5EF4-FFF2-40B4-BE49-F238E27FC236}">
                <a16:creationId xmlns:a16="http://schemas.microsoft.com/office/drawing/2014/main" id="{85B5EA32-43D1-E986-EE5A-1E60CB676E6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67908" y="2380087"/>
            <a:ext cx="2129754" cy="190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34;p30">
            <a:extLst>
              <a:ext uri="{FF2B5EF4-FFF2-40B4-BE49-F238E27FC236}">
                <a16:creationId xmlns:a16="http://schemas.microsoft.com/office/drawing/2014/main" id="{575A8D23-C16C-0E5D-6A39-96657B49BC2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33764" y="4283211"/>
            <a:ext cx="2163898" cy="182692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35;p30">
            <a:extLst>
              <a:ext uri="{FF2B5EF4-FFF2-40B4-BE49-F238E27FC236}">
                <a16:creationId xmlns:a16="http://schemas.microsoft.com/office/drawing/2014/main" id="{FCF82115-C527-8CF3-DBF9-4F6038B0FC72}"/>
              </a:ext>
            </a:extLst>
          </p:cNvPr>
          <p:cNvSpPr/>
          <p:nvPr/>
        </p:nvSpPr>
        <p:spPr>
          <a:xfrm>
            <a:off x="448234" y="1482808"/>
            <a:ext cx="75263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Arial Narrow"/>
                <a:sym typeface="Arial Narrow"/>
              </a:rPr>
              <a:t>-</a:t>
            </a:r>
            <a:r>
              <a:rPr lang="en-US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Arial Narrow"/>
                <a:sym typeface="Arial Narrow"/>
              </a:rPr>
              <a:t> </a:t>
            </a:r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Arial Narrow"/>
                <a:sym typeface="Arial Narrow"/>
              </a:rPr>
              <a:t>СФТК с тонким штукатурным слоем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Arial Narrow"/>
                <a:sym typeface="Arial Narrow"/>
              </a:rPr>
              <a:t>- СФТК с антивандальной фасадной плиткой (искусственным камнем)</a:t>
            </a:r>
            <a:endParaRPr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1346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МНОГОСЛОЙНЫЕ СТЕНЫ</a:t>
            </a:r>
          </a:p>
          <a:p>
            <a:pPr>
              <a:buSzPts val="2000"/>
            </a:pPr>
            <a:endParaRPr lang="ru-RU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Google Shape;741;p31">
            <a:extLst>
              <a:ext uri="{FF2B5EF4-FFF2-40B4-BE49-F238E27FC236}">
                <a16:creationId xmlns:a16="http://schemas.microsoft.com/office/drawing/2014/main" id="{E8819576-0128-EED1-310F-8A412B9328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850" y="1658867"/>
            <a:ext cx="6972300" cy="45815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93820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8508D40-A481-340F-65EE-67AEDB492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50981"/>
            <a:ext cx="4282772" cy="3598375"/>
          </a:xfrm>
          <a:prstGeom prst="rect">
            <a:avLst/>
          </a:prstGeom>
        </p:spPr>
      </p:pic>
      <p:pic>
        <p:nvPicPr>
          <p:cNvPr id="3" name="Google Shape;750;p32">
            <a:extLst>
              <a:ext uri="{FF2B5EF4-FFF2-40B4-BE49-F238E27FC236}">
                <a16:creationId xmlns:a16="http://schemas.microsoft.com/office/drawing/2014/main" id="{B700624E-C78A-2EE5-0A7E-1A2663E2A6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1531" y="4382745"/>
            <a:ext cx="1547266" cy="20974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МНОГОСЛОЙНЫЕ СТЕНЫ</a:t>
            </a:r>
            <a:endParaRPr lang="ru-RU" sz="2000" b="1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Google Shape;501;p9">
            <a:extLst>
              <a:ext uri="{FF2B5EF4-FFF2-40B4-BE49-F238E27FC236}">
                <a16:creationId xmlns:a16="http://schemas.microsoft.com/office/drawing/2014/main" id="{D1C5E779-D528-8110-794D-29E3BF60591D}"/>
              </a:ext>
            </a:extLst>
          </p:cNvPr>
          <p:cNvSpPr/>
          <p:nvPr/>
        </p:nvSpPr>
        <p:spPr>
          <a:xfrm>
            <a:off x="410911" y="6276152"/>
            <a:ext cx="571023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ru-RU" spc="-30" dirty="0">
                <a:solidFill>
                  <a:schemeClr val="dk1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Arial Narrow"/>
                <a:sym typeface="Arial Narrow"/>
              </a:rPr>
              <a:t>Класс пожарной опасности: К0</a:t>
            </a:r>
            <a:endParaRPr spc="-30" dirty="0">
              <a:solidFill>
                <a:schemeClr val="dk1"/>
              </a:solidFill>
              <a:latin typeface="Arial Narrow" panose="020B0606020202030204" pitchFamily="34" charset="0"/>
              <a:ea typeface="Roboto Condensed" panose="02000000000000000000" pitchFamily="2" charset="0"/>
              <a:cs typeface="Arial Narrow"/>
              <a:sym typeface="Arial Narrow"/>
            </a:endParaRPr>
          </a:p>
        </p:txBody>
      </p:sp>
      <p:graphicFrame>
        <p:nvGraphicFramePr>
          <p:cNvPr id="8" name="Google Shape;499;p9">
            <a:extLst>
              <a:ext uri="{FF2B5EF4-FFF2-40B4-BE49-F238E27FC236}">
                <a16:creationId xmlns:a16="http://schemas.microsoft.com/office/drawing/2014/main" id="{7E27DF7B-BF38-0E5D-62C6-4F7D6272F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5132394"/>
              </p:ext>
            </p:extLst>
          </p:nvPr>
        </p:nvGraphicFramePr>
        <p:xfrm>
          <a:off x="394986" y="1526946"/>
          <a:ext cx="5154788" cy="1472184"/>
        </p:xfrm>
        <a:graphic>
          <a:graphicData uri="http://schemas.openxmlformats.org/drawingml/2006/table">
            <a:tbl>
              <a:tblPr>
                <a:noFill/>
                <a:tableStyleId>{7A9E7D0E-EFBF-407C-832C-B425D3BD8BE8}</a:tableStyleId>
              </a:tblPr>
              <a:tblGrid>
                <a:gridCol w="5154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7479">
                <a:tc>
                  <a:txBody>
                    <a:bodyPr/>
                    <a:lstStyle/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Основание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Клеевой состав — клей-пена </a:t>
                      </a:r>
                      <a:r>
                        <a:rPr lang="en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penoplex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fastfix</a:t>
                      </a:r>
                      <a:endParaRPr lang="en" sz="1400" b="0" i="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Гибкие связи с фиксатором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Теплоизоляционный слой — экструзионный </a:t>
                      </a:r>
                      <a:b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</a:b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пенополистирол </a:t>
                      </a: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пеноплэкс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комфорт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Внешний облицовочный слой</a:t>
                      </a:r>
                      <a:endParaRPr lang="ru-RU" sz="2000" b="0" i="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</a:txBody>
                  <a:tcPr marL="114300" marR="11430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oogle Shape;500;p9">
            <a:extLst>
              <a:ext uri="{FF2B5EF4-FFF2-40B4-BE49-F238E27FC236}">
                <a16:creationId xmlns:a16="http://schemas.microsoft.com/office/drawing/2014/main" id="{8BCDA03A-AD6D-93FC-96BC-E212AE6B52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6154976"/>
              </p:ext>
            </p:extLst>
          </p:nvPr>
        </p:nvGraphicFramePr>
        <p:xfrm>
          <a:off x="394987" y="3370710"/>
          <a:ext cx="4177014" cy="2453640"/>
        </p:xfrm>
        <a:graphic>
          <a:graphicData uri="http://schemas.openxmlformats.org/drawingml/2006/table">
            <a:tbl>
              <a:tblPr>
                <a:noFill/>
                <a:tableStyleId>{7A9E7D0E-EFBF-407C-832C-B425D3BD8BE8}</a:tableStyleId>
              </a:tblPr>
              <a:tblGrid>
                <a:gridCol w="4177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0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Классическая система теплоизоляции стен </a:t>
                      </a:r>
                      <a:b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</a:b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с защитным слоем из кирпича.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4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Соответствует строгим пожарно-техническим требованиям, </a:t>
                      </a:r>
                      <a:r>
                        <a:rPr lang="ru-RU" sz="140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характернымдля</a:t>
                      </a: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зданий 1-й степени огнестойкости.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4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/>
                      </a:r>
                      <a:b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</a:br>
                      <a:r>
                        <a:rPr lang="ru-RU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Рекомендуемые марки: </a:t>
                      </a:r>
                      <a:br>
                        <a:rPr lang="ru-RU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</a:br>
                      <a:r>
                        <a:rPr lang="ru-RU" b="0" i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ПЕНОПЛЭКС ФАСАД, ПЕНОПЛЭКС® СТЕНА</a:t>
                      </a:r>
                      <a:endParaRPr sz="14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</a:txBody>
                  <a:tcPr marL="114300" marR="114300" marT="0" marB="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Google Shape;710;p28">
            <a:extLst>
              <a:ext uri="{FF2B5EF4-FFF2-40B4-BE49-F238E27FC236}">
                <a16:creationId xmlns:a16="http://schemas.microsoft.com/office/drawing/2014/main" id="{E06DD695-E925-C164-8BCD-3FF680E090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5770" y="4410503"/>
            <a:ext cx="1462420" cy="206971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1215992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750;p32">
            <a:extLst>
              <a:ext uri="{FF2B5EF4-FFF2-40B4-BE49-F238E27FC236}">
                <a16:creationId xmlns:a16="http://schemas.microsoft.com/office/drawing/2014/main" id="{B700624E-C78A-2EE5-0A7E-1A2663E2A6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1531" y="4382745"/>
            <a:ext cx="1547266" cy="20974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ДЕФОРМАЦИОННЫЕ ШВЫ</a:t>
            </a:r>
            <a:endParaRPr lang="ru-RU" sz="2000" b="1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Google Shape;501;p9">
            <a:extLst>
              <a:ext uri="{FF2B5EF4-FFF2-40B4-BE49-F238E27FC236}">
                <a16:creationId xmlns:a16="http://schemas.microsoft.com/office/drawing/2014/main" id="{D1C5E779-D528-8110-794D-29E3BF60591D}"/>
              </a:ext>
            </a:extLst>
          </p:cNvPr>
          <p:cNvSpPr/>
          <p:nvPr/>
        </p:nvSpPr>
        <p:spPr>
          <a:xfrm>
            <a:off x="413993" y="6216889"/>
            <a:ext cx="571023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ru-RU" spc="-30" dirty="0">
                <a:solidFill>
                  <a:schemeClr val="dk1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Arial Narrow"/>
                <a:sym typeface="Arial Narrow"/>
              </a:rPr>
              <a:t>Класс пожарной опасности: К0</a:t>
            </a:r>
            <a:endParaRPr spc="-30" dirty="0">
              <a:solidFill>
                <a:schemeClr val="dk1"/>
              </a:solidFill>
              <a:latin typeface="Arial Narrow" panose="020B0606020202030204" pitchFamily="34" charset="0"/>
              <a:ea typeface="Roboto Condensed" panose="02000000000000000000" pitchFamily="2" charset="0"/>
              <a:cs typeface="Arial Narrow"/>
              <a:sym typeface="Arial Narrow"/>
            </a:endParaRPr>
          </a:p>
        </p:txBody>
      </p:sp>
      <p:graphicFrame>
        <p:nvGraphicFramePr>
          <p:cNvPr id="8" name="Google Shape;499;p9">
            <a:extLst>
              <a:ext uri="{FF2B5EF4-FFF2-40B4-BE49-F238E27FC236}">
                <a16:creationId xmlns:a16="http://schemas.microsoft.com/office/drawing/2014/main" id="{7E27DF7B-BF38-0E5D-62C6-4F7D6272F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6066622"/>
              </p:ext>
            </p:extLst>
          </p:nvPr>
        </p:nvGraphicFramePr>
        <p:xfrm>
          <a:off x="394986" y="1526946"/>
          <a:ext cx="5154788" cy="1226820"/>
        </p:xfrm>
        <a:graphic>
          <a:graphicData uri="http://schemas.openxmlformats.org/drawingml/2006/table">
            <a:tbl>
              <a:tblPr>
                <a:noFill/>
                <a:tableStyleId>{7A9E7D0E-EFBF-407C-832C-B425D3BD8BE8}</a:tableStyleId>
              </a:tblPr>
              <a:tblGrid>
                <a:gridCol w="5154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7479">
                <a:tc>
                  <a:txBody>
                    <a:bodyPr/>
                    <a:lstStyle/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Сопрягаемая секция сооружения А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Сопрягаемая секция сооружения Б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ПЕНОПЛЭКС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Механический крепеж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endParaRPr lang="ru-RU" sz="1400" b="0" i="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</a:txBody>
                  <a:tcPr marL="114300" marR="114300" marT="0" marB="0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Google Shape;500;p9">
            <a:extLst>
              <a:ext uri="{FF2B5EF4-FFF2-40B4-BE49-F238E27FC236}">
                <a16:creationId xmlns:a16="http://schemas.microsoft.com/office/drawing/2014/main" id="{8BCDA03A-AD6D-93FC-96BC-E212AE6B52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9446676"/>
              </p:ext>
            </p:extLst>
          </p:nvPr>
        </p:nvGraphicFramePr>
        <p:xfrm>
          <a:off x="394986" y="2772982"/>
          <a:ext cx="4177014" cy="1962912"/>
        </p:xfrm>
        <a:graphic>
          <a:graphicData uri="http://schemas.openxmlformats.org/drawingml/2006/table">
            <a:tbl>
              <a:tblPr>
                <a:noFill/>
                <a:tableStyleId>{7A9E7D0E-EFBF-407C-832C-B425D3BD8BE8}</a:tableStyleId>
              </a:tblPr>
              <a:tblGrid>
                <a:gridCol w="4177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0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Преимущества ПЕНОПЛЭКС®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Обеспечение требуемого уровня энергоэффективности объекта;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Высокий уровень </a:t>
                      </a:r>
                      <a:r>
                        <a:rPr lang="ru-RU" sz="140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биостойкости</a:t>
                      </a: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Подтвержденная сейсмостойкость;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Влагостойкость;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Долговечность.</a:t>
                      </a:r>
                    </a:p>
                  </a:txBody>
                  <a:tcPr marL="114300" marR="114300" marT="0" marB="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Google Shape;710;p28">
            <a:extLst>
              <a:ext uri="{FF2B5EF4-FFF2-40B4-BE49-F238E27FC236}">
                <a16:creationId xmlns:a16="http://schemas.microsoft.com/office/drawing/2014/main" id="{E06DD695-E925-C164-8BCD-3FF680E090B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5770" y="4410503"/>
            <a:ext cx="1462420" cy="206971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9F649D-9116-BECC-8F47-476D0DD408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076"/>
          <a:stretch/>
        </p:blipFill>
        <p:spPr>
          <a:xfrm>
            <a:off x="4736199" y="548095"/>
            <a:ext cx="3285171" cy="38346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42D0C6-A208-56CE-2806-83EBD898CF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739" t="-581" r="593" b="581"/>
          <a:stretch/>
        </p:blipFill>
        <p:spPr>
          <a:xfrm>
            <a:off x="8021370" y="530172"/>
            <a:ext cx="669956" cy="383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600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769;p34">
            <a:extLst>
              <a:ext uri="{FF2B5EF4-FFF2-40B4-BE49-F238E27FC236}">
                <a16:creationId xmlns:a16="http://schemas.microsoft.com/office/drawing/2014/main" id="{FEDB1A16-7B2E-F028-D3EA-9D053BC2CF2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9338" y="2363794"/>
            <a:ext cx="2860131" cy="414653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772;p34">
            <a:extLst>
              <a:ext uri="{FF2B5EF4-FFF2-40B4-BE49-F238E27FC236}">
                <a16:creationId xmlns:a16="http://schemas.microsoft.com/office/drawing/2014/main" id="{398780A7-C33F-A435-B3F1-C5F16C5DC2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7787" y="4076700"/>
            <a:ext cx="1545458" cy="242444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" name="Google Shape;773;p34">
            <a:extLst>
              <a:ext uri="{FF2B5EF4-FFF2-40B4-BE49-F238E27FC236}">
                <a16:creationId xmlns:a16="http://schemas.microsoft.com/office/drawing/2014/main" id="{3ACA6BDF-7F26-B573-F1B9-10B2604C762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6834" y="4079182"/>
            <a:ext cx="1679348" cy="24454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" name="Google Shape;774;p34">
            <a:extLst>
              <a:ext uri="{FF2B5EF4-FFF2-40B4-BE49-F238E27FC236}">
                <a16:creationId xmlns:a16="http://schemas.microsoft.com/office/drawing/2014/main" id="{AA46C19F-7953-4ED8-ECE6-501150B247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3547" y="4100184"/>
            <a:ext cx="1576875" cy="242444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СТО 274.465.001–2021 СТАНДАРТ АССОЦИАЦИИ РАПЭКС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Google Shape;768;p34">
            <a:extLst>
              <a:ext uri="{FF2B5EF4-FFF2-40B4-BE49-F238E27FC236}">
                <a16:creationId xmlns:a16="http://schemas.microsoft.com/office/drawing/2014/main" id="{BA1A11DD-1E26-E197-9DBA-6CDB5B2B4F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4959419"/>
              </p:ext>
            </p:extLst>
          </p:nvPr>
        </p:nvGraphicFramePr>
        <p:xfrm>
          <a:off x="3461456" y="2343474"/>
          <a:ext cx="2219475" cy="1247621"/>
        </p:xfrm>
        <a:graphic>
          <a:graphicData uri="http://schemas.openxmlformats.org/drawingml/2006/table">
            <a:tbl>
              <a:tblPr>
                <a:noFill/>
                <a:tableStyleId>{7A9E7D0E-EFBF-407C-832C-B425D3BD8BE8}</a:tableStyleId>
              </a:tblPr>
              <a:tblGrid>
                <a:gridCol w="221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47621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b="1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КОНСТРУКЦИИ:</a:t>
                      </a:r>
                      <a:endParaRPr dirty="0">
                        <a:latin typeface="Arial Narrow" panose="020B0606020202030204" pitchFamily="34" charset="0"/>
                        <a:ea typeface="Roboto Condensed Light" panose="02000000000000000000" pitchFamily="2" charset="0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Calibri"/>
                        <a:sym typeface="Calibri"/>
                      </a:endParaRP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ПОЛЫ</a:t>
                      </a:r>
                      <a:endParaRPr dirty="0">
                        <a:latin typeface="Arial Narrow" panose="020B0606020202030204" pitchFamily="34" charset="0"/>
                        <a:ea typeface="Roboto Condensed Light" panose="02000000000000000000" pitchFamily="2" charset="0"/>
                      </a:endParaRP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КРОВЛИ (ПОКРЫТИЯ)</a:t>
                      </a:r>
                      <a:endParaRPr dirty="0">
                        <a:latin typeface="Arial Narrow" panose="020B0606020202030204" pitchFamily="34" charset="0"/>
                        <a:ea typeface="Roboto Condensed Light" panose="02000000000000000000" pitchFamily="2" charset="0"/>
                      </a:endParaRP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СТЕНЫ</a:t>
                      </a:r>
                      <a:endParaRPr sz="1400" b="0" i="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Calibri"/>
                        <a:sym typeface="Calibri"/>
                      </a:endParaRPr>
                    </a:p>
                  </a:txBody>
                  <a:tcPr marL="102625" marR="102625" marT="0" marB="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Google Shape;771;p34">
            <a:extLst>
              <a:ext uri="{FF2B5EF4-FFF2-40B4-BE49-F238E27FC236}">
                <a16:creationId xmlns:a16="http://schemas.microsoft.com/office/drawing/2014/main" id="{0541A1CA-5091-D7CE-FC45-E3D4C4432CC9}"/>
              </a:ext>
            </a:extLst>
          </p:cNvPr>
          <p:cNvSpPr/>
          <p:nvPr/>
        </p:nvSpPr>
        <p:spPr>
          <a:xfrm>
            <a:off x="413993" y="1488624"/>
            <a:ext cx="84861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b="1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Характеристики по огнестойкости и пожарной опасности конструкций с «ПЕНОПЛЭКС» </a:t>
            </a:r>
            <a:br>
              <a:rPr lang="ru-RU" b="1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</a:br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(на основании заключений и отчетов ФГБУ ВНИИПО МЧС России).</a:t>
            </a: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</a:rPr>
              <a:t> </a:t>
            </a:r>
            <a:r>
              <a:rPr lang="ru-RU" b="1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К0 и REI</a:t>
            </a:r>
            <a:endParaRPr b="1"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79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"/>
          <p:cNvSpPr txBox="1">
            <a:spLocks noGrp="1"/>
          </p:cNvSpPr>
          <p:nvPr>
            <p:ph type="ctrTitle" idx="4294967295"/>
          </p:nvPr>
        </p:nvSpPr>
        <p:spPr>
          <a:xfrm>
            <a:off x="396323" y="982746"/>
            <a:ext cx="8757616" cy="5389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ctr" anchorCtr="0">
            <a:normAutofit/>
          </a:bodyPr>
          <a:lstStyle/>
          <a:p>
            <a:pPr>
              <a:buSzPts val="2800"/>
            </a:pPr>
            <a:r>
              <a:rPr lang="ru-RU" sz="3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</a:rPr>
              <a:t>Ограждающие конструкции </a:t>
            </a:r>
            <a:br>
              <a:rPr lang="ru-RU" sz="3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</a:rPr>
            </a:br>
            <a:r>
              <a:rPr lang="ru-RU" sz="3200" dirty="0">
                <a:latin typeface="Arial Narrow" panose="020B0606020202030204" pitchFamily="34" charset="0"/>
                <a:ea typeface="Roboto Condensed Light" panose="02000000000000000000" pitchFamily="2" charset="0"/>
                <a:cs typeface="Roboto Light" panose="02000000000000000000" pitchFamily="2" charset="0"/>
              </a:rPr>
              <a:t>зданий и сооружений </a:t>
            </a:r>
            <a:r>
              <a:rPr lang="ru-RU" sz="2600" dirty="0">
                <a:latin typeface="Arial Narrow" panose="020B0606020202030204" pitchFamily="34" charset="0"/>
                <a:ea typeface="Roboto Condensed" panose="02000000000000000000" pitchFamily="2" charset="0"/>
              </a:rPr>
              <a:t/>
            </a:r>
            <a:br>
              <a:rPr lang="ru-RU" sz="2600" dirty="0">
                <a:latin typeface="Arial Narrow" panose="020B0606020202030204" pitchFamily="34" charset="0"/>
                <a:ea typeface="Roboto Condensed" panose="02000000000000000000" pitchFamily="2" charset="0"/>
              </a:rPr>
            </a:br>
            <a:r>
              <a:rPr lang="ru-RU" sz="2600" dirty="0">
                <a:latin typeface="Arial Narrow" panose="020B0606020202030204" pitchFamily="34" charset="0"/>
                <a:ea typeface="Roboto Condensed" panose="02000000000000000000" pitchFamily="2" charset="0"/>
              </a:rPr>
              <a:t/>
            </a:r>
            <a:br>
              <a:rPr lang="ru-RU" sz="2600" dirty="0">
                <a:latin typeface="Arial Narrow" panose="020B0606020202030204" pitchFamily="34" charset="0"/>
                <a:ea typeface="Roboto Condensed" panose="02000000000000000000" pitchFamily="2" charset="0"/>
              </a:rPr>
            </a:br>
            <a:r>
              <a:rPr lang="ru-RU" sz="2600" dirty="0">
                <a:latin typeface="Arial Narrow" panose="020B0606020202030204" pitchFamily="34" charset="0"/>
                <a:ea typeface="Roboto Condensed" panose="02000000000000000000" pitchFamily="2" charset="0"/>
              </a:rPr>
              <a:t/>
            </a:r>
            <a:br>
              <a:rPr lang="ru-RU" sz="2600" dirty="0">
                <a:latin typeface="Arial Narrow" panose="020B0606020202030204" pitchFamily="34" charset="0"/>
                <a:ea typeface="Roboto Condensed" panose="02000000000000000000" pitchFamily="2" charset="0"/>
              </a:rPr>
            </a:br>
            <a:r>
              <a:rPr lang="ru-RU" sz="2600" b="1" dirty="0">
                <a:latin typeface="Arial Narrow" panose="020B0606020202030204" pitchFamily="34" charset="0"/>
                <a:ea typeface="Roboto Condensed" panose="02000000000000000000" pitchFamily="2" charset="0"/>
              </a:rPr>
              <a:t>КРЫШИ (ПОКРЫТИЯ)</a:t>
            </a:r>
            <a:r>
              <a:rPr lang="ru-RU" sz="2600" dirty="0">
                <a:latin typeface="Arial Narrow" panose="020B0606020202030204" pitchFamily="34" charset="0"/>
                <a:ea typeface="Roboto Condensed" panose="02000000000000000000" pitchFamily="2" charset="0"/>
              </a:rPr>
              <a:t/>
            </a:r>
            <a:br>
              <a:rPr lang="ru-RU" sz="2600" dirty="0">
                <a:latin typeface="Arial Narrow" panose="020B0606020202030204" pitchFamily="34" charset="0"/>
                <a:ea typeface="Roboto Condensed" panose="02000000000000000000" pitchFamily="2" charset="0"/>
              </a:rPr>
            </a:br>
            <a:endParaRPr sz="2600" dirty="0">
              <a:latin typeface="Arial Narrow" panose="020B0606020202030204" pitchFamily="34" charset="0"/>
              <a:ea typeface="Roboto Condensed" panose="02000000000000000000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0AB84E9-FA24-99E0-7B11-643A5B8CDD35}"/>
              </a:ext>
            </a:extLst>
          </p:cNvPr>
          <p:cNvSpPr/>
          <p:nvPr/>
        </p:nvSpPr>
        <p:spPr>
          <a:xfrm>
            <a:off x="-6056" y="4234071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07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ЭКСПЕРТНОЕ ЗАКЛЮЧЕНИЕ Академии ГПС МЧС России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Google Shape;780;p35">
            <a:extLst>
              <a:ext uri="{FF2B5EF4-FFF2-40B4-BE49-F238E27FC236}">
                <a16:creationId xmlns:a16="http://schemas.microsoft.com/office/drawing/2014/main" id="{621C1331-922B-EF40-CCE6-54D186792FE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238" y="1592263"/>
            <a:ext cx="3408362" cy="484607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Google Shape;781;p35">
            <a:extLst>
              <a:ext uri="{FF2B5EF4-FFF2-40B4-BE49-F238E27FC236}">
                <a16:creationId xmlns:a16="http://schemas.microsoft.com/office/drawing/2014/main" id="{1495A0DE-0D89-12BC-BAE6-BB8881D7EAF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7624" y="1670880"/>
            <a:ext cx="4726321" cy="1555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555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ЭКСТРУЗИОННЫЙ ПЕНОПОЛИСТИРОЛ ПЕНОПЛЭКС</a:t>
            </a:r>
          </a:p>
          <a:p>
            <a:pPr>
              <a:buSzPts val="2000"/>
            </a:pPr>
            <a:endParaRPr lang="ru-RU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22">
            <a:extLst>
              <a:ext uri="{FF2B5EF4-FFF2-40B4-BE49-F238E27FC236}">
                <a16:creationId xmlns:a16="http://schemas.microsoft.com/office/drawing/2014/main" id="{B9C9F024-E4B2-E185-9F0B-B08B8E540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085" y="4262368"/>
            <a:ext cx="2189505" cy="48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408" tIns="36204" rIns="72408" bIns="36204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ПЕНОПЛЭКС</a:t>
            </a:r>
            <a:r>
              <a:rPr lang="en-US" altLang="ru-RU" sz="1368" b="1" dirty="0"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®</a:t>
            </a: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ОСНОВА</a:t>
            </a:r>
          </a:p>
        </p:txBody>
      </p:sp>
      <p:sp>
        <p:nvSpPr>
          <p:cNvPr id="7" name="Прямоугольник 22">
            <a:extLst>
              <a:ext uri="{FF2B5EF4-FFF2-40B4-BE49-F238E27FC236}">
                <a16:creationId xmlns:a16="http://schemas.microsoft.com/office/drawing/2014/main" id="{204CCA03-C62B-5A3C-4BD6-29A18300B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484" y="4262368"/>
            <a:ext cx="1803222" cy="85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408" tIns="36204" rIns="72408" bIns="36204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ПЕНОПЛЭКС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ГЕО</a:t>
            </a:r>
            <a:r>
              <a:rPr lang="en-US" altLang="ru-RU" sz="1368" b="1" dirty="0"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®</a:t>
            </a: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(ГЕО С)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Для нагруженных конструкций</a:t>
            </a:r>
          </a:p>
        </p:txBody>
      </p:sp>
      <p:sp>
        <p:nvSpPr>
          <p:cNvPr id="8" name="Прямоугольник 22">
            <a:extLst>
              <a:ext uri="{FF2B5EF4-FFF2-40B4-BE49-F238E27FC236}">
                <a16:creationId xmlns:a16="http://schemas.microsoft.com/office/drawing/2014/main" id="{044E240F-F488-3EF3-F6C5-6BDD6C5F4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988" y="4256859"/>
            <a:ext cx="2345764" cy="87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408" tIns="36204" rIns="72408" bIns="36204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ПЕНОПЛЭКС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368" b="1" dirty="0"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ФАСАД</a:t>
            </a:r>
            <a:r>
              <a:rPr lang="en-US" altLang="ru-RU" sz="1368" b="1" dirty="0"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®</a:t>
            </a: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83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Шероховатая поверхность,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83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штукатурные фасады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9DEFC12-15EB-585A-2382-87D98DFF3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1693" y="4262368"/>
            <a:ext cx="1949890" cy="48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408" tIns="36204" rIns="72408" bIns="36204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ПЕНОПЛЭКС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КРОВЛЯ</a:t>
            </a:r>
            <a:r>
              <a:rPr lang="en-US" altLang="ru-RU" sz="1368" b="1" dirty="0"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®</a:t>
            </a:r>
            <a:endParaRPr lang="ru-RU" altLang="ru-RU" sz="1283" dirty="0">
              <a:solidFill>
                <a:srgbClr val="000000"/>
              </a:solidFill>
              <a:latin typeface="Arial Narrow" panose="020B0606020202030204" pitchFamily="34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Прямоугольник 22">
            <a:extLst>
              <a:ext uri="{FF2B5EF4-FFF2-40B4-BE49-F238E27FC236}">
                <a16:creationId xmlns:a16="http://schemas.microsoft.com/office/drawing/2014/main" id="{09835CED-AE2B-3C3E-523E-62F34A5D0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210" y="4694808"/>
            <a:ext cx="1638430" cy="136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408" tIns="36204" rIns="72408" bIns="36204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Применение в нагружаемых конструкциях допускается на основании предварительно выполненных расчетов</a:t>
            </a:r>
          </a:p>
        </p:txBody>
      </p:sp>
      <p:sp>
        <p:nvSpPr>
          <p:cNvPr id="11" name="Прямоугольник 22">
            <a:extLst>
              <a:ext uri="{FF2B5EF4-FFF2-40B4-BE49-F238E27FC236}">
                <a16:creationId xmlns:a16="http://schemas.microsoft.com/office/drawing/2014/main" id="{53FC7118-5FB7-B30D-D4B9-69D060A52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839" y="5224445"/>
            <a:ext cx="2222654" cy="44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408" tIns="36204" rIns="72408" bIns="36204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Прочность на сжатие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30 (25) тонн/м</a:t>
            </a:r>
            <a:r>
              <a:rPr lang="ru-RU" altLang="ru-RU" sz="1200" b="1" baseline="30000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2</a:t>
            </a:r>
          </a:p>
        </p:txBody>
      </p:sp>
      <p:sp>
        <p:nvSpPr>
          <p:cNvPr id="12" name="Прямоугольник 22">
            <a:extLst>
              <a:ext uri="{FF2B5EF4-FFF2-40B4-BE49-F238E27FC236}">
                <a16:creationId xmlns:a16="http://schemas.microsoft.com/office/drawing/2014/main" id="{207C26FE-B7E1-C66A-28CA-F3AD5E170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3808" y="4672620"/>
            <a:ext cx="1172792" cy="113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408" tIns="36204" rIns="72408" bIns="36204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Прочность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на сжатие 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ru-RU" altLang="ru-RU" sz="1200" dirty="0">
              <a:solidFill>
                <a:srgbClr val="000000"/>
              </a:solidFill>
              <a:latin typeface="Arial Narrow" panose="020B0606020202030204" pitchFamily="34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Г3, прочность 25 тонн/м</a:t>
            </a:r>
            <a:r>
              <a:rPr lang="ru-RU" altLang="ru-RU" sz="1200" b="1" baseline="30000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2 </a:t>
            </a:r>
            <a:r>
              <a:rPr lang="ru-RU" altLang="ru-RU" sz="1368" b="1" baseline="30000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ru-RU" altLang="ru-RU" sz="1368" b="1" baseline="30000" dirty="0">
              <a:solidFill>
                <a:srgbClr val="000000"/>
              </a:solidFill>
              <a:latin typeface="Arial Narrow" panose="020B0606020202030204" pitchFamily="34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3" name="Прямоугольник 22">
            <a:extLst>
              <a:ext uri="{FF2B5EF4-FFF2-40B4-BE49-F238E27FC236}">
                <a16:creationId xmlns:a16="http://schemas.microsoft.com/office/drawing/2014/main" id="{D40D98DA-1D4F-E9D1-E6B0-7D1B21A43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988" y="5224445"/>
            <a:ext cx="2222654" cy="44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408" tIns="36204" rIns="72408" bIns="36204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Прочность на сжатие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от 12 тонн/м</a:t>
            </a:r>
            <a:r>
              <a:rPr lang="ru-RU" altLang="ru-RU" sz="1200" b="1" baseline="30000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2</a:t>
            </a:r>
          </a:p>
        </p:txBody>
      </p:sp>
      <p:pic>
        <p:nvPicPr>
          <p:cNvPr id="14" name="Picture 2" descr="ПЕНОПЛЭКС ОСНОВА">
            <a:extLst>
              <a:ext uri="{FF2B5EF4-FFF2-40B4-BE49-F238E27FC236}">
                <a16:creationId xmlns:a16="http://schemas.microsoft.com/office/drawing/2014/main" id="{6F1905C7-9E62-7C93-A2C5-002C37ECF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0" y="2205026"/>
            <a:ext cx="3165694" cy="204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ПЕНОПЛЭКС КРОВЛЯ">
            <a:extLst>
              <a:ext uri="{FF2B5EF4-FFF2-40B4-BE49-F238E27FC236}">
                <a16:creationId xmlns:a16="http://schemas.microsoft.com/office/drawing/2014/main" id="{DDDFDF7C-778C-1480-B3A7-86F56DF82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335" y="2172970"/>
            <a:ext cx="3279480" cy="212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ПЕНОПЛЭКС ФАСАД">
            <a:extLst>
              <a:ext uri="{FF2B5EF4-FFF2-40B4-BE49-F238E27FC236}">
                <a16:creationId xmlns:a16="http://schemas.microsoft.com/office/drawing/2014/main" id="{5DE2A551-6F97-6B4A-10D0-9711E6D87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87" y="2032202"/>
            <a:ext cx="3718856" cy="24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996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ЭКСТРУЗИОННЫЙ ПЕНОПОЛИСТИРОЛ ПЕНОПЛЭКС</a:t>
            </a:r>
          </a:p>
          <a:p>
            <a:pPr>
              <a:buSzPts val="2000"/>
            </a:pPr>
            <a:endParaRPr lang="ru-RU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2">
            <a:extLst>
              <a:ext uri="{FF2B5EF4-FFF2-40B4-BE49-F238E27FC236}">
                <a16:creationId xmlns:a16="http://schemas.microsoft.com/office/drawing/2014/main" id="{27E59F2C-7BAE-EB2A-3654-4A4FB398B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683" y="4436370"/>
            <a:ext cx="2358101" cy="65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408" tIns="36204" rIns="72408" bIns="36204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ПЕНОПЛЭКС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45</a:t>
            </a:r>
            <a:r>
              <a:rPr lang="en-US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®</a:t>
            </a: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(45С С)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Для высоконагруженных конструкций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E380EB-F078-9257-647D-DE8414AD2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056" y="4442855"/>
            <a:ext cx="1949890" cy="121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408" tIns="36204" rIns="72408" bIns="36204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ПЕНОПЛЭКС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УКЛОН</a:t>
            </a:r>
            <a:r>
              <a:rPr lang="en-US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®</a:t>
            </a:r>
            <a:endParaRPr lang="ru-RU" altLang="ru-RU" sz="1283" b="1" dirty="0">
              <a:solidFill>
                <a:srgbClr val="000000"/>
              </a:solidFill>
              <a:latin typeface="Arial Narrow" panose="020B0606020202030204" pitchFamily="34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Для создания уклона и </a:t>
            </a:r>
            <a:r>
              <a:rPr lang="ru-RU" altLang="ru-RU" sz="1200" dirty="0" err="1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контруклона</a:t>
            </a: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 на плоских кровлях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ru-RU" altLang="ru-RU" sz="1283" b="1" dirty="0">
              <a:solidFill>
                <a:srgbClr val="000000"/>
              </a:solidFill>
              <a:latin typeface="Arial Narrow" panose="020B0606020202030204" pitchFamily="34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7" name="Прямоугольник 22">
            <a:extLst>
              <a:ext uri="{FF2B5EF4-FFF2-40B4-BE49-F238E27FC236}">
                <a16:creationId xmlns:a16="http://schemas.microsoft.com/office/drawing/2014/main" id="{3F6F29E3-AA11-E4A0-9938-1F669BEAA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683" y="5373536"/>
            <a:ext cx="2222654" cy="45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408" tIns="36204" rIns="72408" bIns="36204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Прочность на сжатие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60 (50) тонн/м2</a:t>
            </a:r>
          </a:p>
        </p:txBody>
      </p:sp>
      <p:pic>
        <p:nvPicPr>
          <p:cNvPr id="18" name="Picture 2" descr="ПЕНОПЛЭКС ОСНОВА®">
            <a:extLst>
              <a:ext uri="{FF2B5EF4-FFF2-40B4-BE49-F238E27FC236}">
                <a16:creationId xmlns:a16="http://schemas.microsoft.com/office/drawing/2014/main" id="{7A0FC3A8-8FD0-D044-D8A3-90A3C14CE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4810" r="11469" b="9297"/>
          <a:stretch/>
        </p:blipFill>
        <p:spPr bwMode="auto">
          <a:xfrm>
            <a:off x="281650" y="2302213"/>
            <a:ext cx="3168853" cy="208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ПЕНОПЛЭКС УКЛОН">
            <a:extLst>
              <a:ext uri="{FF2B5EF4-FFF2-40B4-BE49-F238E27FC236}">
                <a16:creationId xmlns:a16="http://schemas.microsoft.com/office/drawing/2014/main" id="{3BD701C9-944A-1B9A-F9E6-3B2EA4649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50" y="2241434"/>
            <a:ext cx="3323170" cy="21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6C588047-B649-6AD2-8541-8E923E70A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44" y="4436370"/>
            <a:ext cx="1803222" cy="85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408" tIns="36204" rIns="72408" bIns="36204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ПЕНОПЛЭКС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ГЕО</a:t>
            </a:r>
            <a:r>
              <a:rPr lang="en-US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®</a:t>
            </a: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(ГЕО С)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Для нагруженных конструкций</a:t>
            </a:r>
          </a:p>
        </p:txBody>
      </p:sp>
      <p:sp>
        <p:nvSpPr>
          <p:cNvPr id="21" name="Прямоугольник 22">
            <a:extLst>
              <a:ext uri="{FF2B5EF4-FFF2-40B4-BE49-F238E27FC236}">
                <a16:creationId xmlns:a16="http://schemas.microsoft.com/office/drawing/2014/main" id="{FD24DECC-3B49-CED3-7E9E-83E82AB0D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8399" y="5404932"/>
            <a:ext cx="2222654" cy="45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408" tIns="36204" rIns="72408" bIns="36204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00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Прочность на сжатие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ru-RU" altLang="ru-RU" sz="1283" b="1" dirty="0">
                <a:solidFill>
                  <a:srgbClr val="000000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rPr>
              <a:t>30 (25) тонн/м2</a:t>
            </a:r>
          </a:p>
        </p:txBody>
      </p:sp>
    </p:spTree>
    <p:extLst>
      <p:ext uri="{BB962C8B-B14F-4D97-AF65-F5344CB8AC3E}">
        <p14:creationId xmlns:p14="http://schemas.microsoft.com/office/powerpoint/2010/main" val="2344715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ПОЛИМЕРНАЯ МЕБРАНА </a:t>
            </a:r>
            <a:r>
              <a:rPr lang="en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PLASTFOIL</a:t>
            </a:r>
          </a:p>
          <a:p>
            <a:pPr>
              <a:buSzPts val="2000"/>
            </a:pPr>
            <a:endParaRPr lang="en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  <a:p>
            <a:pPr>
              <a:buSzPts val="2000"/>
            </a:pPr>
            <a:endParaRPr lang="ru-RU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Google Shape;819;g19c1fb622a4_2_31">
            <a:extLst>
              <a:ext uri="{FF2B5EF4-FFF2-40B4-BE49-F238E27FC236}">
                <a16:creationId xmlns:a16="http://schemas.microsoft.com/office/drawing/2014/main" id="{B89D4F2C-B15B-8B81-BCC5-7C997B4527F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2976" y="0"/>
            <a:ext cx="2381024" cy="23267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826;g19c1fb622a4_2_31">
            <a:extLst>
              <a:ext uri="{FF2B5EF4-FFF2-40B4-BE49-F238E27FC236}">
                <a16:creationId xmlns:a16="http://schemas.microsoft.com/office/drawing/2014/main" id="{9BC9589D-6D5D-3410-43EB-DC10CD0259B4}"/>
              </a:ext>
            </a:extLst>
          </p:cNvPr>
          <p:cNvSpPr/>
          <p:nvPr/>
        </p:nvSpPr>
        <p:spPr>
          <a:xfrm>
            <a:off x="503238" y="1835255"/>
            <a:ext cx="65201" cy="127683"/>
          </a:xfrm>
          <a:custGeom>
            <a:avLst/>
            <a:gdLst/>
            <a:ahLst/>
            <a:cxnLst/>
            <a:rect l="l" t="t" r="r" b="b"/>
            <a:pathLst>
              <a:path w="86359" h="170814" extrusionOk="0">
                <a:moveTo>
                  <a:pt x="0" y="0"/>
                </a:moveTo>
                <a:lnTo>
                  <a:pt x="1433" y="170370"/>
                </a:lnTo>
                <a:lnTo>
                  <a:pt x="85900" y="84467"/>
                </a:lnTo>
                <a:lnTo>
                  <a:pt x="0" y="0"/>
                </a:lnTo>
                <a:close/>
              </a:path>
            </a:pathLst>
          </a:custGeom>
          <a:solidFill>
            <a:srgbClr val="F38A0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3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827;g19c1fb622a4_2_31">
            <a:extLst>
              <a:ext uri="{FF2B5EF4-FFF2-40B4-BE49-F238E27FC236}">
                <a16:creationId xmlns:a16="http://schemas.microsoft.com/office/drawing/2014/main" id="{078A28F9-F1A8-7499-1E4D-31514C119F59}"/>
              </a:ext>
            </a:extLst>
          </p:cNvPr>
          <p:cNvSpPr/>
          <p:nvPr/>
        </p:nvSpPr>
        <p:spPr>
          <a:xfrm>
            <a:off x="2733580" y="1835255"/>
            <a:ext cx="63906" cy="127683"/>
          </a:xfrm>
          <a:custGeom>
            <a:avLst/>
            <a:gdLst/>
            <a:ahLst/>
            <a:cxnLst/>
            <a:rect l="l" t="t" r="r" b="b"/>
            <a:pathLst>
              <a:path w="86360" h="170814" extrusionOk="0">
                <a:moveTo>
                  <a:pt x="0" y="0"/>
                </a:moveTo>
                <a:lnTo>
                  <a:pt x="1432" y="170370"/>
                </a:lnTo>
                <a:lnTo>
                  <a:pt x="85898" y="84467"/>
                </a:lnTo>
                <a:lnTo>
                  <a:pt x="0" y="0"/>
                </a:lnTo>
                <a:close/>
              </a:path>
            </a:pathLst>
          </a:custGeom>
          <a:solidFill>
            <a:srgbClr val="F38A0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3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828;g19c1fb622a4_2_31">
            <a:extLst>
              <a:ext uri="{FF2B5EF4-FFF2-40B4-BE49-F238E27FC236}">
                <a16:creationId xmlns:a16="http://schemas.microsoft.com/office/drawing/2014/main" id="{CE2FE349-7FE9-1279-DE95-26B8894F989D}"/>
              </a:ext>
            </a:extLst>
          </p:cNvPr>
          <p:cNvSpPr/>
          <p:nvPr/>
        </p:nvSpPr>
        <p:spPr>
          <a:xfrm>
            <a:off x="7130083" y="4086963"/>
            <a:ext cx="65201" cy="127683"/>
          </a:xfrm>
          <a:custGeom>
            <a:avLst/>
            <a:gdLst/>
            <a:ahLst/>
            <a:cxnLst/>
            <a:rect l="l" t="t" r="r" b="b"/>
            <a:pathLst>
              <a:path w="86359" h="170814" extrusionOk="0">
                <a:moveTo>
                  <a:pt x="0" y="0"/>
                </a:moveTo>
                <a:lnTo>
                  <a:pt x="1436" y="170369"/>
                </a:lnTo>
                <a:lnTo>
                  <a:pt x="85904" y="84466"/>
                </a:lnTo>
                <a:lnTo>
                  <a:pt x="0" y="0"/>
                </a:lnTo>
                <a:close/>
              </a:path>
            </a:pathLst>
          </a:custGeom>
          <a:solidFill>
            <a:srgbClr val="F38A0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3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829;g19c1fb622a4_2_31">
            <a:extLst>
              <a:ext uri="{FF2B5EF4-FFF2-40B4-BE49-F238E27FC236}">
                <a16:creationId xmlns:a16="http://schemas.microsoft.com/office/drawing/2014/main" id="{8F39DE5C-890C-A335-4742-D38C748C9D23}"/>
              </a:ext>
            </a:extLst>
          </p:cNvPr>
          <p:cNvSpPr/>
          <p:nvPr/>
        </p:nvSpPr>
        <p:spPr>
          <a:xfrm>
            <a:off x="503238" y="4082382"/>
            <a:ext cx="65201" cy="127683"/>
          </a:xfrm>
          <a:custGeom>
            <a:avLst/>
            <a:gdLst/>
            <a:ahLst/>
            <a:cxnLst/>
            <a:rect l="l" t="t" r="r" b="b"/>
            <a:pathLst>
              <a:path w="86359" h="170814" extrusionOk="0">
                <a:moveTo>
                  <a:pt x="0" y="0"/>
                </a:moveTo>
                <a:lnTo>
                  <a:pt x="1433" y="170369"/>
                </a:lnTo>
                <a:lnTo>
                  <a:pt x="85900" y="84466"/>
                </a:lnTo>
                <a:lnTo>
                  <a:pt x="0" y="0"/>
                </a:lnTo>
                <a:close/>
              </a:path>
            </a:pathLst>
          </a:custGeom>
          <a:solidFill>
            <a:srgbClr val="FF87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3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830;g19c1fb622a4_2_31">
            <a:extLst>
              <a:ext uri="{FF2B5EF4-FFF2-40B4-BE49-F238E27FC236}">
                <a16:creationId xmlns:a16="http://schemas.microsoft.com/office/drawing/2014/main" id="{8DB1CF1D-6DC2-C87D-5172-37E9027BCF89}"/>
              </a:ext>
            </a:extLst>
          </p:cNvPr>
          <p:cNvSpPr/>
          <p:nvPr/>
        </p:nvSpPr>
        <p:spPr>
          <a:xfrm>
            <a:off x="2829961" y="4082382"/>
            <a:ext cx="65202" cy="127683"/>
          </a:xfrm>
          <a:custGeom>
            <a:avLst/>
            <a:gdLst/>
            <a:ahLst/>
            <a:cxnLst/>
            <a:rect l="l" t="t" r="r" b="b"/>
            <a:pathLst>
              <a:path w="86360" h="170814" extrusionOk="0">
                <a:moveTo>
                  <a:pt x="0" y="0"/>
                </a:moveTo>
                <a:lnTo>
                  <a:pt x="1432" y="170369"/>
                </a:lnTo>
                <a:lnTo>
                  <a:pt x="85898" y="84466"/>
                </a:lnTo>
                <a:lnTo>
                  <a:pt x="0" y="0"/>
                </a:lnTo>
                <a:close/>
              </a:path>
            </a:pathLst>
          </a:custGeom>
          <a:solidFill>
            <a:srgbClr val="F38A0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3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831;g19c1fb622a4_2_31">
            <a:extLst>
              <a:ext uri="{FF2B5EF4-FFF2-40B4-BE49-F238E27FC236}">
                <a16:creationId xmlns:a16="http://schemas.microsoft.com/office/drawing/2014/main" id="{088A5619-78FC-AE35-8CAD-FB39BBE16208}"/>
              </a:ext>
            </a:extLst>
          </p:cNvPr>
          <p:cNvSpPr/>
          <p:nvPr/>
        </p:nvSpPr>
        <p:spPr>
          <a:xfrm>
            <a:off x="618622" y="1592263"/>
            <a:ext cx="19386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3000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CLASSIC</a:t>
            </a:r>
            <a:endParaRPr sz="3000"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  <p:sp>
        <p:nvSpPr>
          <p:cNvPr id="31" name="Google Shape;832;g19c1fb622a4_2_31">
            <a:extLst>
              <a:ext uri="{FF2B5EF4-FFF2-40B4-BE49-F238E27FC236}">
                <a16:creationId xmlns:a16="http://schemas.microsoft.com/office/drawing/2014/main" id="{3B10D168-E9AF-44EF-A9A6-B5C7B1F99ECA}"/>
              </a:ext>
            </a:extLst>
          </p:cNvPr>
          <p:cNvSpPr/>
          <p:nvPr/>
        </p:nvSpPr>
        <p:spPr>
          <a:xfrm>
            <a:off x="618622" y="2473397"/>
            <a:ext cx="1887091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dirty="0">
                <a:solidFill>
                  <a:srgbClr val="7F7F7F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Предназначена для гидроизоляции плоских кровель с механическим способом крепления.</a:t>
            </a:r>
            <a:endParaRPr dirty="0">
              <a:solidFill>
                <a:schemeClr val="accent2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  <p:sp>
        <p:nvSpPr>
          <p:cNvPr id="32" name="Google Shape;833;g19c1fb622a4_2_31">
            <a:extLst>
              <a:ext uri="{FF2B5EF4-FFF2-40B4-BE49-F238E27FC236}">
                <a16:creationId xmlns:a16="http://schemas.microsoft.com/office/drawing/2014/main" id="{B2ED8F6B-C268-5DC0-A835-53B1F70BECAA}"/>
              </a:ext>
            </a:extLst>
          </p:cNvPr>
          <p:cNvSpPr/>
          <p:nvPr/>
        </p:nvSpPr>
        <p:spPr>
          <a:xfrm>
            <a:off x="2805526" y="1592263"/>
            <a:ext cx="19386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3000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ECO</a:t>
            </a:r>
            <a:endParaRPr sz="3000"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  <p:sp>
        <p:nvSpPr>
          <p:cNvPr id="33" name="Google Shape;834;g19c1fb622a4_2_31">
            <a:extLst>
              <a:ext uri="{FF2B5EF4-FFF2-40B4-BE49-F238E27FC236}">
                <a16:creationId xmlns:a16="http://schemas.microsoft.com/office/drawing/2014/main" id="{1A78BE06-3481-9FB3-FB76-83488826152E}"/>
              </a:ext>
            </a:extLst>
          </p:cNvPr>
          <p:cNvSpPr/>
          <p:nvPr/>
        </p:nvSpPr>
        <p:spPr>
          <a:xfrm>
            <a:off x="2839794" y="2461092"/>
            <a:ext cx="1746694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dirty="0">
                <a:solidFill>
                  <a:srgbClr val="7F7F7F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Предназначена для гидроизоляции плоских кровель с механическим способом крепления.</a:t>
            </a:r>
            <a:endParaRPr dirty="0">
              <a:solidFill>
                <a:schemeClr val="accent2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  <p:sp>
        <p:nvSpPr>
          <p:cNvPr id="34" name="Google Shape;835;g19c1fb622a4_2_31">
            <a:extLst>
              <a:ext uri="{FF2B5EF4-FFF2-40B4-BE49-F238E27FC236}">
                <a16:creationId xmlns:a16="http://schemas.microsoft.com/office/drawing/2014/main" id="{B2E44049-3AE9-F7A3-67DC-7A12F543E8D1}"/>
              </a:ext>
            </a:extLst>
          </p:cNvPr>
          <p:cNvSpPr/>
          <p:nvPr/>
        </p:nvSpPr>
        <p:spPr>
          <a:xfrm>
            <a:off x="4961208" y="1831182"/>
            <a:ext cx="65202" cy="128965"/>
          </a:xfrm>
          <a:custGeom>
            <a:avLst/>
            <a:gdLst/>
            <a:ahLst/>
            <a:cxnLst/>
            <a:rect l="l" t="t" r="r" b="b"/>
            <a:pathLst>
              <a:path w="86360" h="170814" extrusionOk="0">
                <a:moveTo>
                  <a:pt x="0" y="0"/>
                </a:moveTo>
                <a:lnTo>
                  <a:pt x="1432" y="170370"/>
                </a:lnTo>
                <a:lnTo>
                  <a:pt x="85898" y="84467"/>
                </a:lnTo>
                <a:lnTo>
                  <a:pt x="0" y="0"/>
                </a:lnTo>
                <a:close/>
              </a:path>
            </a:pathLst>
          </a:custGeom>
          <a:solidFill>
            <a:srgbClr val="F38A0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3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836;g19c1fb622a4_2_31">
            <a:extLst>
              <a:ext uri="{FF2B5EF4-FFF2-40B4-BE49-F238E27FC236}">
                <a16:creationId xmlns:a16="http://schemas.microsoft.com/office/drawing/2014/main" id="{96BF0FC2-DB23-14BD-6168-FE80A66BC96C}"/>
              </a:ext>
            </a:extLst>
          </p:cNvPr>
          <p:cNvSpPr/>
          <p:nvPr/>
        </p:nvSpPr>
        <p:spPr>
          <a:xfrm>
            <a:off x="5033154" y="1589548"/>
            <a:ext cx="19386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3000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POLAR</a:t>
            </a:r>
            <a:endParaRPr sz="3000"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  <p:sp>
        <p:nvSpPr>
          <p:cNvPr id="36" name="Google Shape;837;g19c1fb622a4_2_31">
            <a:extLst>
              <a:ext uri="{FF2B5EF4-FFF2-40B4-BE49-F238E27FC236}">
                <a16:creationId xmlns:a16="http://schemas.microsoft.com/office/drawing/2014/main" id="{75989955-0BD6-4B58-BE68-E4E9D08A80EE}"/>
              </a:ext>
            </a:extLst>
          </p:cNvPr>
          <p:cNvSpPr/>
          <p:nvPr/>
        </p:nvSpPr>
        <p:spPr>
          <a:xfrm>
            <a:off x="5003290" y="2415683"/>
            <a:ext cx="2219400" cy="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dirty="0">
                <a:solidFill>
                  <a:srgbClr val="7F7F7F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Предназначена для гидроизоляции плоских кровель идеальна для монтажа в зимний период при отрицательных температурах.</a:t>
            </a:r>
            <a:endParaRPr dirty="0">
              <a:solidFill>
                <a:schemeClr val="accent2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  <p:sp>
        <p:nvSpPr>
          <p:cNvPr id="37" name="Google Shape;838;g19c1fb622a4_2_31">
            <a:extLst>
              <a:ext uri="{FF2B5EF4-FFF2-40B4-BE49-F238E27FC236}">
                <a16:creationId xmlns:a16="http://schemas.microsoft.com/office/drawing/2014/main" id="{20FC823A-581C-C0C3-A4EC-69A058B65D68}"/>
              </a:ext>
            </a:extLst>
          </p:cNvPr>
          <p:cNvSpPr/>
          <p:nvPr/>
        </p:nvSpPr>
        <p:spPr>
          <a:xfrm>
            <a:off x="569753" y="3893691"/>
            <a:ext cx="19386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3000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FL</a:t>
            </a:r>
            <a:endParaRPr sz="3000"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  <p:sp>
        <p:nvSpPr>
          <p:cNvPr id="38" name="Google Shape;839;g19c1fb622a4_2_31">
            <a:extLst>
              <a:ext uri="{FF2B5EF4-FFF2-40B4-BE49-F238E27FC236}">
                <a16:creationId xmlns:a16="http://schemas.microsoft.com/office/drawing/2014/main" id="{56379D3E-3CA8-B6CD-3DD2-35FFC9A6DA5A}"/>
              </a:ext>
            </a:extLst>
          </p:cNvPr>
          <p:cNvSpPr/>
          <p:nvPr/>
        </p:nvSpPr>
        <p:spPr>
          <a:xfrm>
            <a:off x="570884" y="4616827"/>
            <a:ext cx="2175900" cy="7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dirty="0">
                <a:solidFill>
                  <a:srgbClr val="7F7F7F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Предназначена для гидроизоляции плоских кровель с повышенными требованиями пожарной безопасности.</a:t>
            </a:r>
            <a:endParaRPr dirty="0">
              <a:solidFill>
                <a:schemeClr val="accent2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  <p:sp>
        <p:nvSpPr>
          <p:cNvPr id="39" name="Google Shape;840;g19c1fb622a4_2_31">
            <a:extLst>
              <a:ext uri="{FF2B5EF4-FFF2-40B4-BE49-F238E27FC236}">
                <a16:creationId xmlns:a16="http://schemas.microsoft.com/office/drawing/2014/main" id="{ED0CD836-6802-5BA8-7CDE-7B742E6E81DD}"/>
              </a:ext>
            </a:extLst>
          </p:cNvPr>
          <p:cNvSpPr/>
          <p:nvPr/>
        </p:nvSpPr>
        <p:spPr>
          <a:xfrm>
            <a:off x="5126820" y="3884188"/>
            <a:ext cx="19386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3000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GEO</a:t>
            </a:r>
            <a:endParaRPr sz="3000"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  <p:sp>
        <p:nvSpPr>
          <p:cNvPr id="40" name="Google Shape;841;g19c1fb622a4_2_31">
            <a:extLst>
              <a:ext uri="{FF2B5EF4-FFF2-40B4-BE49-F238E27FC236}">
                <a16:creationId xmlns:a16="http://schemas.microsoft.com/office/drawing/2014/main" id="{648741A5-AA51-4CC2-B8AF-88A5E4EF6997}"/>
              </a:ext>
            </a:extLst>
          </p:cNvPr>
          <p:cNvSpPr/>
          <p:nvPr/>
        </p:nvSpPr>
        <p:spPr>
          <a:xfrm>
            <a:off x="5068492" y="4976527"/>
            <a:ext cx="1753800" cy="5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dirty="0">
                <a:solidFill>
                  <a:srgbClr val="7F7F7F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Предназначена для устройства гидроизоляции подземных сооружений, тоннелей и инверсионных кровель.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41" name="Google Shape;842;g19c1fb622a4_2_31">
            <a:extLst>
              <a:ext uri="{FF2B5EF4-FFF2-40B4-BE49-F238E27FC236}">
                <a16:creationId xmlns:a16="http://schemas.microsoft.com/office/drawing/2014/main" id="{804EF4DD-07DE-20ED-A28D-35762A374DA9}"/>
              </a:ext>
            </a:extLst>
          </p:cNvPr>
          <p:cNvSpPr/>
          <p:nvPr/>
        </p:nvSpPr>
        <p:spPr>
          <a:xfrm>
            <a:off x="2915482" y="3900478"/>
            <a:ext cx="19386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3000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ART </a:t>
            </a:r>
            <a:endParaRPr sz="3000"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  <p:sp>
        <p:nvSpPr>
          <p:cNvPr id="42" name="Google Shape;843;g19c1fb622a4_2_31">
            <a:extLst>
              <a:ext uri="{FF2B5EF4-FFF2-40B4-BE49-F238E27FC236}">
                <a16:creationId xmlns:a16="http://schemas.microsoft.com/office/drawing/2014/main" id="{C6604B50-18DE-A27A-46F6-EDA098A0069A}"/>
              </a:ext>
            </a:extLst>
          </p:cNvPr>
          <p:cNvSpPr/>
          <p:nvPr/>
        </p:nvSpPr>
        <p:spPr>
          <a:xfrm>
            <a:off x="2854439" y="4950735"/>
            <a:ext cx="17538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dirty="0">
                <a:solidFill>
                  <a:srgbClr val="7F7F7F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Для устройства сопряжений с различными кровельными конструкциями (воронки, трубы, аэраторы и т.д.).</a:t>
            </a:r>
            <a:endParaRPr dirty="0">
              <a:solidFill>
                <a:schemeClr val="accent2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  <p:sp>
        <p:nvSpPr>
          <p:cNvPr id="43" name="Google Shape;844;g19c1fb622a4_2_31">
            <a:extLst>
              <a:ext uri="{FF2B5EF4-FFF2-40B4-BE49-F238E27FC236}">
                <a16:creationId xmlns:a16="http://schemas.microsoft.com/office/drawing/2014/main" id="{24E7F7D2-3B0F-C7A6-B844-A848D53C440B}"/>
              </a:ext>
            </a:extLst>
          </p:cNvPr>
          <p:cNvSpPr/>
          <p:nvPr/>
        </p:nvSpPr>
        <p:spPr>
          <a:xfrm>
            <a:off x="7195240" y="3893583"/>
            <a:ext cx="19386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3000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LAY</a:t>
            </a:r>
            <a:endParaRPr sz="3000"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  <p:sp>
        <p:nvSpPr>
          <p:cNvPr id="44" name="Google Shape;845;g19c1fb622a4_2_31">
            <a:extLst>
              <a:ext uri="{FF2B5EF4-FFF2-40B4-BE49-F238E27FC236}">
                <a16:creationId xmlns:a16="http://schemas.microsoft.com/office/drawing/2014/main" id="{5374AD91-B825-7BC4-7FBC-B76C2DC43CEC}"/>
              </a:ext>
            </a:extLst>
          </p:cNvPr>
          <p:cNvSpPr/>
          <p:nvPr/>
        </p:nvSpPr>
        <p:spPr>
          <a:xfrm>
            <a:off x="7195240" y="4870127"/>
            <a:ext cx="1697411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dirty="0">
                <a:solidFill>
                  <a:srgbClr val="7F7F7F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Благодаря текстурированной поверхности, идеальное решение для устройства пешеходных дорожек.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45" name="Google Shape;846;g19c1fb622a4_2_31">
            <a:extLst>
              <a:ext uri="{FF2B5EF4-FFF2-40B4-BE49-F238E27FC236}">
                <a16:creationId xmlns:a16="http://schemas.microsoft.com/office/drawing/2014/main" id="{0D5B9C44-7D72-9A84-A8A3-85C9C03C2A52}"/>
              </a:ext>
            </a:extLst>
          </p:cNvPr>
          <p:cNvSpPr/>
          <p:nvPr/>
        </p:nvSpPr>
        <p:spPr>
          <a:xfrm>
            <a:off x="5003290" y="4082382"/>
            <a:ext cx="65202" cy="127683"/>
          </a:xfrm>
          <a:custGeom>
            <a:avLst/>
            <a:gdLst/>
            <a:ahLst/>
            <a:cxnLst/>
            <a:rect l="l" t="t" r="r" b="b"/>
            <a:pathLst>
              <a:path w="86360" h="170814" extrusionOk="0">
                <a:moveTo>
                  <a:pt x="0" y="0"/>
                </a:moveTo>
                <a:lnTo>
                  <a:pt x="1432" y="170369"/>
                </a:lnTo>
                <a:lnTo>
                  <a:pt x="85898" y="84466"/>
                </a:lnTo>
                <a:lnTo>
                  <a:pt x="0" y="0"/>
                </a:lnTo>
                <a:close/>
              </a:path>
            </a:pathLst>
          </a:custGeom>
          <a:solidFill>
            <a:srgbClr val="F38A0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3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956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СТРОИТЕЛЬНЫЕ СИСТЕМЫ</a:t>
            </a:r>
            <a:endParaRPr lang="en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  <a:p>
            <a:pPr>
              <a:buSzPts val="2000"/>
            </a:pPr>
            <a:endParaRPr lang="en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  <a:p>
            <a:pPr>
              <a:buSzPts val="2000"/>
            </a:pPr>
            <a:endParaRPr lang="ru-RU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Google Shape;855;g19c1fb622a4_2_62">
            <a:extLst>
              <a:ext uri="{FF2B5EF4-FFF2-40B4-BE49-F238E27FC236}">
                <a16:creationId xmlns:a16="http://schemas.microsoft.com/office/drawing/2014/main" id="{3929991E-B85F-0E42-8DCB-06A79C8706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080" y="2266932"/>
            <a:ext cx="2241204" cy="11172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56;g19c1fb622a4_2_62">
            <a:extLst>
              <a:ext uri="{FF2B5EF4-FFF2-40B4-BE49-F238E27FC236}">
                <a16:creationId xmlns:a16="http://schemas.microsoft.com/office/drawing/2014/main" id="{F6A6CE21-A746-F385-A9C8-6E89BD6B34A3}"/>
              </a:ext>
            </a:extLst>
          </p:cNvPr>
          <p:cNvSpPr txBox="1"/>
          <p:nvPr/>
        </p:nvSpPr>
        <p:spPr>
          <a:xfrm>
            <a:off x="483225" y="1592265"/>
            <a:ext cx="2690400" cy="59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50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ЗАЩИТНЫЕ И ДРЕНАЖНО-ЗАЩИТНЫЕ МЕМБРАНЫ</a:t>
            </a:r>
            <a:endParaRPr sz="1650"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  <p:sp>
        <p:nvSpPr>
          <p:cNvPr id="5" name="Google Shape;857;g19c1fb622a4_2_62">
            <a:extLst>
              <a:ext uri="{FF2B5EF4-FFF2-40B4-BE49-F238E27FC236}">
                <a16:creationId xmlns:a16="http://schemas.microsoft.com/office/drawing/2014/main" id="{711D58AA-A749-680C-9DDB-BBAB802F2CEB}"/>
              </a:ext>
            </a:extLst>
          </p:cNvPr>
          <p:cNvSpPr/>
          <p:nvPr/>
        </p:nvSpPr>
        <p:spPr>
          <a:xfrm>
            <a:off x="433486" y="5249853"/>
            <a:ext cx="1853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7177" indent="-257177">
              <a:buClr>
                <a:schemeClr val="dk1"/>
              </a:buClr>
              <a:buSzPts val="1500"/>
              <a:buFont typeface="Noto Sans Symbols"/>
              <a:buChar char="▪"/>
            </a:pPr>
            <a:r>
              <a:rPr lang="ru-RU" sz="1500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PLASTGUARD 400</a:t>
            </a:r>
            <a:endParaRPr sz="1500"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  <a:p>
            <a:pPr marL="257177" indent="-257177">
              <a:buClr>
                <a:schemeClr val="dk1"/>
              </a:buClr>
              <a:buSzPts val="1500"/>
              <a:buFont typeface="Noto Sans Symbols"/>
              <a:buChar char="▪"/>
            </a:pPr>
            <a:r>
              <a:rPr lang="ru-RU" sz="1500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PLASTGUARD 500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 marL="257177" indent="-257177">
              <a:buClr>
                <a:schemeClr val="dk1"/>
              </a:buClr>
              <a:buSzPts val="1500"/>
              <a:buFont typeface="Noto Sans Symbols"/>
              <a:buChar char="▪"/>
            </a:pPr>
            <a:r>
              <a:rPr lang="ru-RU" sz="1500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PLASTGUARD GEO</a:t>
            </a:r>
            <a:endParaRPr sz="1500"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  <p:sp>
        <p:nvSpPr>
          <p:cNvPr id="7" name="Google Shape;858;g19c1fb622a4_2_62">
            <a:extLst>
              <a:ext uri="{FF2B5EF4-FFF2-40B4-BE49-F238E27FC236}">
                <a16:creationId xmlns:a16="http://schemas.microsoft.com/office/drawing/2014/main" id="{55A2CF56-E13E-82DB-A159-415F2CC6071F}"/>
              </a:ext>
            </a:extLst>
          </p:cNvPr>
          <p:cNvSpPr/>
          <p:nvPr/>
        </p:nvSpPr>
        <p:spPr>
          <a:xfrm>
            <a:off x="413994" y="3673501"/>
            <a:ext cx="2473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b="1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PLASTGUARD </a:t>
            </a:r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— рулонные материалы из ПВП </a:t>
            </a:r>
            <a:b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</a:br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с равномерно размещенными по всей площади выступами в форме усеченных конусов.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8" name="Google Shape;859;g19c1fb622a4_2_62">
            <a:extLst>
              <a:ext uri="{FF2B5EF4-FFF2-40B4-BE49-F238E27FC236}">
                <a16:creationId xmlns:a16="http://schemas.microsoft.com/office/drawing/2014/main" id="{30F735AA-45C8-FAD7-1F77-F7AA75787ED2}"/>
              </a:ext>
            </a:extLst>
          </p:cNvPr>
          <p:cNvSpPr/>
          <p:nvPr/>
        </p:nvSpPr>
        <p:spPr>
          <a:xfrm>
            <a:off x="3072249" y="1643511"/>
            <a:ext cx="276806" cy="4705709"/>
          </a:xfrm>
          <a:custGeom>
            <a:avLst/>
            <a:gdLst/>
            <a:ahLst/>
            <a:cxnLst/>
            <a:rect l="l" t="t" r="r" b="b"/>
            <a:pathLst>
              <a:path w="323750" h="457200" extrusionOk="0">
                <a:moveTo>
                  <a:pt x="0" y="0"/>
                </a:moveTo>
                <a:lnTo>
                  <a:pt x="0" y="457200"/>
                </a:lnTo>
              </a:path>
            </a:pathLst>
          </a:custGeom>
          <a:noFill/>
          <a:ln w="25400" cap="flat" cmpd="sng">
            <a:solidFill>
              <a:srgbClr val="231F2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3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860;g19c1fb622a4_2_62">
            <a:extLst>
              <a:ext uri="{FF2B5EF4-FFF2-40B4-BE49-F238E27FC236}">
                <a16:creationId xmlns:a16="http://schemas.microsoft.com/office/drawing/2014/main" id="{4082A556-24C2-B373-B6EC-3E6B468F7B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5653" b="17601"/>
          <a:stretch/>
        </p:blipFill>
        <p:spPr>
          <a:xfrm>
            <a:off x="3211026" y="3516035"/>
            <a:ext cx="2136971" cy="6787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861;g19c1fb622a4_2_62">
            <a:extLst>
              <a:ext uri="{FF2B5EF4-FFF2-40B4-BE49-F238E27FC236}">
                <a16:creationId xmlns:a16="http://schemas.microsoft.com/office/drawing/2014/main" id="{6D1A45C6-C8EF-376D-8793-6AE537A4093C}"/>
              </a:ext>
            </a:extLst>
          </p:cNvPr>
          <p:cNvSpPr txBox="1"/>
          <p:nvPr/>
        </p:nvSpPr>
        <p:spPr>
          <a:xfrm>
            <a:off x="3249773" y="1592263"/>
            <a:ext cx="2530200" cy="3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50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ГЕОТЕКСТИЛЬ TERRAISOL</a:t>
            </a:r>
            <a:endParaRPr sz="1650"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  <p:pic>
        <p:nvPicPr>
          <p:cNvPr id="11" name="Google Shape;862;g19c1fb622a4_2_62">
            <a:extLst>
              <a:ext uri="{FF2B5EF4-FFF2-40B4-BE49-F238E27FC236}">
                <a16:creationId xmlns:a16="http://schemas.microsoft.com/office/drawing/2014/main" id="{1E068B28-C57C-86D0-8086-D41E303ACF7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31408"/>
          <a:stretch/>
        </p:blipFill>
        <p:spPr>
          <a:xfrm>
            <a:off x="3203621" y="1958785"/>
            <a:ext cx="1409067" cy="67874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863;g19c1fb622a4_2_62">
            <a:extLst>
              <a:ext uri="{FF2B5EF4-FFF2-40B4-BE49-F238E27FC236}">
                <a16:creationId xmlns:a16="http://schemas.microsoft.com/office/drawing/2014/main" id="{C8D33CF8-8B1A-C311-9B1E-BBAA83733742}"/>
              </a:ext>
            </a:extLst>
          </p:cNvPr>
          <p:cNvSpPr txBox="1"/>
          <p:nvPr/>
        </p:nvSpPr>
        <p:spPr>
          <a:xfrm>
            <a:off x="3249773" y="2801779"/>
            <a:ext cx="30843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50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СТЕКЛОТКАНЬ FIRE </a:t>
            </a:r>
            <a:endParaRPr sz="1650"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ru-RU" sz="1650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PROTECT PVC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13" name="Google Shape;864;g19c1fb622a4_2_62">
            <a:extLst>
              <a:ext uri="{FF2B5EF4-FFF2-40B4-BE49-F238E27FC236}">
                <a16:creationId xmlns:a16="http://schemas.microsoft.com/office/drawing/2014/main" id="{D71AC115-10FD-1549-0DE2-6D2BB0782182}"/>
              </a:ext>
            </a:extLst>
          </p:cNvPr>
          <p:cNvSpPr txBox="1"/>
          <p:nvPr/>
        </p:nvSpPr>
        <p:spPr>
          <a:xfrm>
            <a:off x="3324513" y="4474279"/>
            <a:ext cx="34047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50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ПВХ ДОРОЖКИ </a:t>
            </a:r>
            <a:endParaRPr dirty="0"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>
              <a:lnSpc>
                <a:spcPct val="90000"/>
              </a:lnSpc>
            </a:pPr>
            <a:r>
              <a:rPr lang="ru-RU" sz="1650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PLASTFOIL STEPWAY</a:t>
            </a:r>
            <a:endParaRPr sz="1650"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  <p:pic>
        <p:nvPicPr>
          <p:cNvPr id="14" name="Google Shape;865;g19c1fb622a4_2_62">
            <a:extLst>
              <a:ext uri="{FF2B5EF4-FFF2-40B4-BE49-F238E27FC236}">
                <a16:creationId xmlns:a16="http://schemas.microsoft.com/office/drawing/2014/main" id="{AD6417E7-28DB-6882-4EA1-91DE641F43A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21421" y="5411538"/>
            <a:ext cx="1295038" cy="99096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866;g19c1fb622a4_2_62">
            <a:extLst>
              <a:ext uri="{FF2B5EF4-FFF2-40B4-BE49-F238E27FC236}">
                <a16:creationId xmlns:a16="http://schemas.microsoft.com/office/drawing/2014/main" id="{25E937C1-1F08-3AB3-657B-A9C18847FA35}"/>
              </a:ext>
            </a:extLst>
          </p:cNvPr>
          <p:cNvSpPr/>
          <p:nvPr/>
        </p:nvSpPr>
        <p:spPr>
          <a:xfrm>
            <a:off x="5810801" y="1608586"/>
            <a:ext cx="276806" cy="4652429"/>
          </a:xfrm>
          <a:custGeom>
            <a:avLst/>
            <a:gdLst/>
            <a:ahLst/>
            <a:cxnLst/>
            <a:rect l="l" t="t" r="r" b="b"/>
            <a:pathLst>
              <a:path w="323750" h="457200" extrusionOk="0">
                <a:moveTo>
                  <a:pt x="0" y="0"/>
                </a:moveTo>
                <a:lnTo>
                  <a:pt x="0" y="457200"/>
                </a:lnTo>
              </a:path>
            </a:pathLst>
          </a:custGeom>
          <a:noFill/>
          <a:ln w="25400" cap="flat" cmpd="sng">
            <a:solidFill>
              <a:srgbClr val="231F2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53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867;g19c1fb622a4_2_62">
            <a:extLst>
              <a:ext uri="{FF2B5EF4-FFF2-40B4-BE49-F238E27FC236}">
                <a16:creationId xmlns:a16="http://schemas.microsoft.com/office/drawing/2014/main" id="{15C198AF-B31E-8EBB-13F3-F0F3D40690F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31124"/>
          <a:stretch/>
        </p:blipFill>
        <p:spPr>
          <a:xfrm>
            <a:off x="6796877" y="2102677"/>
            <a:ext cx="952953" cy="119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68;g19c1fb622a4_2_62">
            <a:extLst>
              <a:ext uri="{FF2B5EF4-FFF2-40B4-BE49-F238E27FC236}">
                <a16:creationId xmlns:a16="http://schemas.microsoft.com/office/drawing/2014/main" id="{76975FB5-38B9-0323-6CD3-3DBE4828F4D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21073"/>
          <a:stretch/>
        </p:blipFill>
        <p:spPr>
          <a:xfrm>
            <a:off x="7634443" y="2653815"/>
            <a:ext cx="1219019" cy="96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69;g19c1fb622a4_2_62">
            <a:extLst>
              <a:ext uri="{FF2B5EF4-FFF2-40B4-BE49-F238E27FC236}">
                <a16:creationId xmlns:a16="http://schemas.microsoft.com/office/drawing/2014/main" id="{971DE11C-556A-C2F8-BD72-BEB619468B8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r="32578"/>
          <a:stretch/>
        </p:blipFill>
        <p:spPr>
          <a:xfrm>
            <a:off x="5919941" y="1892269"/>
            <a:ext cx="910870" cy="14592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870;g19c1fb622a4_2_62">
            <a:extLst>
              <a:ext uri="{FF2B5EF4-FFF2-40B4-BE49-F238E27FC236}">
                <a16:creationId xmlns:a16="http://schemas.microsoft.com/office/drawing/2014/main" id="{7001CD10-46B4-0ACE-7DA1-93B9AEB80BD0}"/>
              </a:ext>
            </a:extLst>
          </p:cNvPr>
          <p:cNvSpPr txBox="1"/>
          <p:nvPr/>
        </p:nvSpPr>
        <p:spPr>
          <a:xfrm>
            <a:off x="6096414" y="1592263"/>
            <a:ext cx="25737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50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КРЕПЕЖНЫЕ ЭЛЕМЕНТЫ PROPLUG </a:t>
            </a:r>
            <a:endParaRPr sz="1650"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  <p:pic>
        <p:nvPicPr>
          <p:cNvPr id="20" name="Google Shape;871;g19c1fb622a4_2_62">
            <a:extLst>
              <a:ext uri="{FF2B5EF4-FFF2-40B4-BE49-F238E27FC236}">
                <a16:creationId xmlns:a16="http://schemas.microsoft.com/office/drawing/2014/main" id="{60343FCE-F3CD-F3EA-4263-CAEF9872AE4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30015" t="10174" r="34412" b="12509"/>
          <a:stretch/>
        </p:blipFill>
        <p:spPr>
          <a:xfrm>
            <a:off x="6313089" y="4381219"/>
            <a:ext cx="392312" cy="1286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872;g19c1fb622a4_2_62">
            <a:extLst>
              <a:ext uri="{FF2B5EF4-FFF2-40B4-BE49-F238E27FC236}">
                <a16:creationId xmlns:a16="http://schemas.microsoft.com/office/drawing/2014/main" id="{38C70B0D-E0CE-016A-A81F-50380C32A16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r="48240"/>
          <a:stretch/>
        </p:blipFill>
        <p:spPr>
          <a:xfrm flipH="1">
            <a:off x="8214924" y="4341854"/>
            <a:ext cx="541635" cy="1459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73;g19c1fb622a4_2_62">
            <a:extLst>
              <a:ext uri="{FF2B5EF4-FFF2-40B4-BE49-F238E27FC236}">
                <a16:creationId xmlns:a16="http://schemas.microsoft.com/office/drawing/2014/main" id="{E8916C43-EE80-2E13-6458-E27BCC3E750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34953" t="7410" r="30332" b="9512"/>
          <a:stretch/>
        </p:blipFill>
        <p:spPr>
          <a:xfrm>
            <a:off x="7295908" y="4366289"/>
            <a:ext cx="362447" cy="131268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874;g19c1fb622a4_2_62">
            <a:extLst>
              <a:ext uri="{FF2B5EF4-FFF2-40B4-BE49-F238E27FC236}">
                <a16:creationId xmlns:a16="http://schemas.microsoft.com/office/drawing/2014/main" id="{155552E6-3172-FA76-A7CD-0F8268EC456C}"/>
              </a:ext>
            </a:extLst>
          </p:cNvPr>
          <p:cNvSpPr txBox="1"/>
          <p:nvPr/>
        </p:nvSpPr>
        <p:spPr>
          <a:xfrm>
            <a:off x="6087607" y="3615660"/>
            <a:ext cx="29688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50" dirty="0">
                <a:solidFill>
                  <a:schemeClr val="dk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КЛЕЙ-ПЕНА И НАПЫЛЯЕМЫЙ УТЕПЛИТЕЛЬ FASTFIX</a:t>
            </a:r>
            <a:endParaRPr sz="1650"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1990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6"/>
          <p:cNvSpPr txBox="1">
            <a:spLocks noGrp="1"/>
          </p:cNvSpPr>
          <p:nvPr>
            <p:ph type="subTitle" idx="4294967295"/>
          </p:nvPr>
        </p:nvSpPr>
        <p:spPr>
          <a:xfrm>
            <a:off x="432118" y="4076700"/>
            <a:ext cx="7706042" cy="1585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b" anchorCtr="0">
            <a:noAutofit/>
          </a:bodyPr>
          <a:lstStyle/>
          <a:p>
            <a:pPr marL="0" indent="0">
              <a:lnSpc>
                <a:spcPct val="100000"/>
              </a:lnSpc>
              <a:buSzPts val="700"/>
              <a:buNone/>
            </a:pPr>
            <a:r>
              <a:rPr lang="ru-RU" sz="900" dirty="0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</a:rPr>
              <a:t>191014, Санкт-Петербург,</a:t>
            </a:r>
            <a:r>
              <a:rPr lang="en-US" sz="900" dirty="0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</a:rPr>
              <a:t> </a:t>
            </a:r>
            <a:r>
              <a:rPr lang="ru-RU" sz="900" dirty="0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</a:rPr>
              <a:t>ул. Маяковского, д. 31</a:t>
            </a:r>
            <a:endParaRPr sz="900" dirty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 marL="0" indent="0">
              <a:lnSpc>
                <a:spcPct val="100000"/>
              </a:lnSpc>
              <a:buSzPts val="700"/>
              <a:buNone/>
            </a:pPr>
            <a:r>
              <a:rPr lang="ru-RU" sz="900" dirty="0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</a:rPr>
              <a:t>+7 (812) 329-54-35</a:t>
            </a:r>
            <a:endParaRPr sz="900" dirty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 marL="0" indent="0">
              <a:lnSpc>
                <a:spcPct val="100000"/>
              </a:lnSpc>
              <a:buSzPts val="700"/>
              <a:buNone/>
            </a:pPr>
            <a:r>
              <a:rPr lang="ru-RU" sz="900" dirty="0" err="1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</a:rPr>
              <a:t>penoplex.ru</a:t>
            </a:r>
            <a:r>
              <a:rPr lang="ru-RU" sz="900" dirty="0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</a:rPr>
              <a:t> | </a:t>
            </a:r>
            <a:r>
              <a:rPr lang="ru-RU" sz="900" dirty="0" err="1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</a:rPr>
              <a:t>plastfoil.ru</a:t>
            </a:r>
            <a:endParaRPr sz="900" dirty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880" name="Google Shape;880;p36"/>
          <p:cNvSpPr txBox="1">
            <a:spLocks noGrp="1"/>
          </p:cNvSpPr>
          <p:nvPr>
            <p:ph type="ctrTitle" idx="4294967295"/>
          </p:nvPr>
        </p:nvSpPr>
        <p:spPr>
          <a:xfrm>
            <a:off x="406400" y="740410"/>
            <a:ext cx="4656138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0" bIns="0" anchor="ctr" anchorCtr="0">
            <a:normAutofit/>
          </a:bodyPr>
          <a:lstStyle/>
          <a:p>
            <a:pPr>
              <a:buSzPts val="2900"/>
            </a:pP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</a:rPr>
              <a:t>Спасибо </a:t>
            </a:r>
            <a:r>
              <a:rPr lang="ru-RU" sz="3016" dirty="0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</a:rPr>
              <a:t>за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</a:rPr>
              <a:t> внимание!</a:t>
            </a:r>
            <a:endParaRPr dirty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</a:endParaRPr>
          </a:p>
        </p:txBody>
      </p:sp>
      <p:sp>
        <p:nvSpPr>
          <p:cNvPr id="881" name="Google Shape;881;p36"/>
          <p:cNvSpPr txBox="1"/>
          <p:nvPr/>
        </p:nvSpPr>
        <p:spPr>
          <a:xfrm>
            <a:off x="513314" y="2885926"/>
            <a:ext cx="4656255" cy="186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1509"/>
            </a:pPr>
            <a:r>
              <a:rPr lang="ru-RU" sz="1509" b="1" dirty="0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Старший технический специалист отдела продаж </a:t>
            </a:r>
            <a:endParaRPr sz="1509" b="1" dirty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  <a:p>
            <a:pPr>
              <a:lnSpc>
                <a:spcPct val="90000"/>
              </a:lnSpc>
              <a:buClr>
                <a:srgbClr val="FFFFFF"/>
              </a:buClr>
              <a:buSzPts val="1509"/>
            </a:pPr>
            <a:r>
              <a:rPr lang="ru-RU" sz="1509" b="1" dirty="0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Северо-Западный федеральный округ.</a:t>
            </a:r>
            <a:endParaRPr dirty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lt1"/>
              </a:buClr>
              <a:buSzPts val="1509"/>
            </a:pPr>
            <a:endParaRPr sz="1509" b="1" dirty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  <a:p>
            <a:pPr>
              <a:lnSpc>
                <a:spcPct val="90000"/>
              </a:lnSpc>
              <a:buClr>
                <a:srgbClr val="FFFFFF"/>
              </a:buClr>
              <a:buSzPts val="1509"/>
            </a:pPr>
            <a:r>
              <a:rPr lang="ru-RU" sz="1509" b="1" dirty="0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Контакты для связи:</a:t>
            </a:r>
            <a:endParaRPr dirty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lt1"/>
              </a:buClr>
              <a:buSzPts val="1509"/>
            </a:pPr>
            <a:endParaRPr sz="1509" b="1" dirty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  <a:p>
            <a:pPr>
              <a:lnSpc>
                <a:spcPct val="90000"/>
              </a:lnSpc>
              <a:buClr>
                <a:srgbClr val="FFFFFF"/>
              </a:buClr>
              <a:buSzPts val="1509"/>
            </a:pPr>
            <a:r>
              <a:rPr lang="ru-RU" sz="1509" dirty="0" err="1">
                <a:solidFill>
                  <a:schemeClr val="tx1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Попинако</a:t>
            </a:r>
            <a:r>
              <a:rPr lang="ru-RU" sz="1509" dirty="0">
                <a:solidFill>
                  <a:schemeClr val="tx1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 Евгений Олегович</a:t>
            </a:r>
            <a:endParaRPr lang="en-US" sz="1509" dirty="0">
              <a:solidFill>
                <a:schemeClr val="tx1"/>
              </a:solidFill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  <a:p>
            <a:pPr>
              <a:lnSpc>
                <a:spcPct val="90000"/>
              </a:lnSpc>
              <a:buClr>
                <a:srgbClr val="FFFFFF"/>
              </a:buClr>
              <a:buSzPts val="1509"/>
            </a:pPr>
            <a:endParaRPr dirty="0">
              <a:solidFill>
                <a:schemeClr val="tx1"/>
              </a:solidFill>
              <a:latin typeface="Arial Narrow" panose="020B0606020202030204" pitchFamily="34" charset="0"/>
              <a:ea typeface="Roboto Condensed" panose="02000000000000000000" pitchFamily="2" charset="0"/>
            </a:endParaRPr>
          </a:p>
          <a:p>
            <a:pPr>
              <a:lnSpc>
                <a:spcPct val="90000"/>
              </a:lnSpc>
              <a:buClr>
                <a:srgbClr val="FFFFFF"/>
              </a:buClr>
              <a:buSzPts val="1509"/>
            </a:pPr>
            <a:r>
              <a:rPr lang="ru-RU" sz="1509" dirty="0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Телефон (мобильный): +7 (931) 250-44-14 </a:t>
            </a:r>
            <a:endParaRPr dirty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rgbClr val="FFFFFF"/>
              </a:buClr>
              <a:buSzPts val="1509"/>
            </a:pPr>
            <a:r>
              <a:rPr lang="ru-RU" sz="1509" dirty="0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</a:rPr>
              <a:t>E-mail: </a:t>
            </a:r>
            <a:r>
              <a:rPr lang="ru-RU" sz="1509" dirty="0">
                <a:solidFill>
                  <a:schemeClr val="tx1"/>
                </a:solidFill>
                <a:latin typeface="Arial Narrow" panose="020B0606020202030204" pitchFamily="34" charset="0"/>
                <a:ea typeface="Roboto Condensed Light" panose="02000000000000000000" pitchFamily="2" charset="0"/>
                <a:cs typeface="Calibri"/>
                <a:sym typeface="Calibri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e.popinako@penoplex.ru</a:t>
            </a:r>
            <a:endParaRPr sz="1509" dirty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Calibri"/>
              <a:sym typeface="Calibri"/>
            </a:endParaRPr>
          </a:p>
          <a:p>
            <a:pPr>
              <a:lnSpc>
                <a:spcPct val="90000"/>
              </a:lnSpc>
              <a:buClr>
                <a:schemeClr val="lt1"/>
              </a:buClr>
              <a:buSzPts val="1509"/>
            </a:pPr>
            <a:endParaRPr sz="1509" dirty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lt1"/>
              </a:buClr>
              <a:buSzPts val="1509"/>
            </a:pPr>
            <a:endParaRPr sz="1509" b="1" dirty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lt1"/>
              </a:buClr>
              <a:buSzPts val="1509"/>
            </a:pPr>
            <a:endParaRPr sz="1509" b="1" dirty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lt1"/>
              </a:buClr>
              <a:buSzPts val="1509"/>
            </a:pPr>
            <a:endParaRPr sz="1509" b="1" dirty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lt1"/>
              </a:buClr>
              <a:buSzPts val="1509"/>
            </a:pPr>
            <a:endParaRPr sz="1509" b="1" dirty="0">
              <a:solidFill>
                <a:schemeClr val="tx1"/>
              </a:solidFill>
              <a:latin typeface="Arial Narrow" panose="020B0606020202030204" pitchFamily="34" charset="0"/>
              <a:ea typeface="Roboto Condensed Light" panose="020000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3C7033-8E68-34F2-EE81-39D0520B2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4457" y="2823202"/>
            <a:ext cx="3656229" cy="12115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КРОВЕЛЬНАЯ СИСТЕМА </a:t>
            </a:r>
            <a:r>
              <a:rPr lang="ru-RU" sz="2000" b="1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ЭКСТРА Б</a:t>
            </a:r>
          </a:p>
          <a:p>
            <a:pPr>
              <a:buSzPts val="2000"/>
            </a:pPr>
            <a:endParaRPr lang="ru-RU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Google Shape;500;p9">
            <a:extLst>
              <a:ext uri="{FF2B5EF4-FFF2-40B4-BE49-F238E27FC236}">
                <a16:creationId xmlns:a16="http://schemas.microsoft.com/office/drawing/2014/main" id="{CD3C4319-ACF6-AAFA-B27D-D51D7C40EF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3353197"/>
              </p:ext>
            </p:extLst>
          </p:nvPr>
        </p:nvGraphicFramePr>
        <p:xfrm>
          <a:off x="394986" y="3998576"/>
          <a:ext cx="4268103" cy="1717548"/>
        </p:xfrm>
        <a:graphic>
          <a:graphicData uri="http://schemas.openxmlformats.org/drawingml/2006/table">
            <a:tbl>
              <a:tblPr>
                <a:noFill/>
                <a:tableStyleId>{7A9E7D0E-EFBF-407C-832C-B425D3BD8BE8}</a:tableStyleId>
              </a:tblPr>
              <a:tblGrid>
                <a:gridCol w="4268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0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Распространенное решения для теплоизоляции </a:t>
                      </a:r>
                      <a:endParaRPr lang="en-US" sz="14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кровли с основанием из железобетона, применяется на кровлях жилых и</a:t>
                      </a:r>
                      <a:r>
                        <a:rPr lang="en-US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административных зданий.</a:t>
                      </a:r>
                      <a:r>
                        <a:rPr lang="en-US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Рекомендуемые марки: </a:t>
                      </a:r>
                      <a:br>
                        <a:rPr lang="ru-RU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</a:br>
                      <a:r>
                        <a:rPr lang="ru-RU" b="0" i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ПЕНОПЛЭКС ОСНОВА</a:t>
                      </a:r>
                      <a:r>
                        <a:rPr lang="ru-RU" b="0" i="0" baseline="300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®</a:t>
                      </a:r>
                      <a:r>
                        <a:rPr lang="ru-RU" b="0" i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, ПЕНОПЛЭКС</a:t>
                      </a:r>
                      <a:r>
                        <a:rPr lang="ru-RU" b="0" i="0" baseline="300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®</a:t>
                      </a:r>
                      <a:r>
                        <a:rPr lang="ru-RU" b="0" i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 КРОВЛЯ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</a:txBody>
                  <a:tcPr marL="114300" marR="114300" marT="0" marB="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Google Shape;501;p9">
            <a:extLst>
              <a:ext uri="{FF2B5EF4-FFF2-40B4-BE49-F238E27FC236}">
                <a16:creationId xmlns:a16="http://schemas.microsoft.com/office/drawing/2014/main" id="{D1C5E779-D528-8110-794D-29E3BF60591D}"/>
              </a:ext>
            </a:extLst>
          </p:cNvPr>
          <p:cNvSpPr/>
          <p:nvPr/>
        </p:nvSpPr>
        <p:spPr>
          <a:xfrm>
            <a:off x="403189" y="6091450"/>
            <a:ext cx="57102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Arial Narrow"/>
                <a:sym typeface="Arial Narrow"/>
              </a:rPr>
              <a:t>Класс пожарной опасности: К0</a:t>
            </a:r>
            <a:endParaRPr dirty="0">
              <a:solidFill>
                <a:schemeClr val="dk1"/>
              </a:solidFill>
              <a:latin typeface="Arial Narrow" panose="020B0606020202030204" pitchFamily="34" charset="0"/>
              <a:ea typeface="Roboto Condensed" panose="02000000000000000000" pitchFamily="2" charset="0"/>
              <a:cs typeface="Arial Narrow"/>
              <a:sym typeface="Arial Narrow"/>
            </a:endParaRPr>
          </a:p>
        </p:txBody>
      </p:sp>
      <p:graphicFrame>
        <p:nvGraphicFramePr>
          <p:cNvPr id="8" name="Google Shape;499;p9">
            <a:extLst>
              <a:ext uri="{FF2B5EF4-FFF2-40B4-BE49-F238E27FC236}">
                <a16:creationId xmlns:a16="http://schemas.microsoft.com/office/drawing/2014/main" id="{7E27DF7B-BF38-0E5D-62C6-4F7D6272F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1835091"/>
              </p:ext>
            </p:extLst>
          </p:nvPr>
        </p:nvGraphicFramePr>
        <p:xfrm>
          <a:off x="394986" y="1526946"/>
          <a:ext cx="4291725" cy="2208276"/>
        </p:xfrm>
        <a:graphic>
          <a:graphicData uri="http://schemas.openxmlformats.org/drawingml/2006/table">
            <a:tbl>
              <a:tblPr>
                <a:noFill/>
                <a:tableStyleId>{7A9E7D0E-EFBF-407C-832C-B425D3BD8BE8}</a:tableStyleId>
              </a:tblPr>
              <a:tblGrid>
                <a:gridCol w="4291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7479">
                <a:tc>
                  <a:txBody>
                    <a:bodyPr/>
                    <a:lstStyle/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Верхний битумно-полимерный слой</a:t>
                      </a:r>
                    </a:p>
                    <a:p>
                      <a:pPr marL="138113" marR="0" lvl="0" indent="-138113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Нижний битумно-полимерный слой</a:t>
                      </a:r>
                    </a:p>
                    <a:p>
                      <a:pPr marL="138113" marR="0" lvl="0" indent="-138113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Праймер</a:t>
                      </a:r>
                      <a:endParaRPr lang="ru-RU" sz="1400" b="0" i="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Цементно-песчаная стяжка (сборная стяжка)</a:t>
                      </a:r>
                      <a:endParaRPr lang="ru-RU" sz="1400" b="0" i="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Calibri"/>
                        <a:sym typeface="Arial"/>
                      </a:endParaRP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Уклонообразующий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слой — керамзитовый гравий</a:t>
                      </a:r>
                      <a:endParaRPr lang="ru-RU" sz="1400" b="0" i="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Calibri"/>
                        <a:sym typeface="Arial"/>
                      </a:endParaRP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Теплоизоляция ПЕНОПЛЭКС</a:t>
                      </a:r>
                      <a:endParaRPr lang="ru-RU" sz="1400" b="0" i="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Calibri"/>
                        <a:sym typeface="Arial"/>
                      </a:endParaRP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Пароизоляция </a:t>
                      </a:r>
                      <a:endParaRPr lang="ru-RU" sz="1400" b="0" i="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Железобетонное основание</a:t>
                      </a:r>
                      <a:endParaRPr dirty="0">
                        <a:latin typeface="Arial Narrow" panose="020B0606020202030204" pitchFamily="34" charset="0"/>
                        <a:ea typeface="Roboto Condensed Light" panose="02000000000000000000" pitchFamily="2" charset="0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Times New Roman"/>
                          <a:sym typeface="Times New Roman"/>
                        </a:rPr>
                        <a:t>	 </a:t>
                      </a:r>
                      <a:endParaRPr sz="2000" b="0" i="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</a:txBody>
                  <a:tcPr marL="114300" marR="114300" marT="0" marB="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F3FB97E-0D42-5503-1A21-54D49B11C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718" y="758094"/>
            <a:ext cx="4042770" cy="3394046"/>
          </a:xfrm>
          <a:prstGeom prst="rect">
            <a:avLst/>
          </a:prstGeom>
        </p:spPr>
      </p:pic>
      <p:pic>
        <p:nvPicPr>
          <p:cNvPr id="16" name="Google Shape;533;p12">
            <a:extLst>
              <a:ext uri="{FF2B5EF4-FFF2-40B4-BE49-F238E27FC236}">
                <a16:creationId xmlns:a16="http://schemas.microsoft.com/office/drawing/2014/main" id="{129F2688-507D-5946-9261-D44298BBD7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3814" y="4063893"/>
            <a:ext cx="1506499" cy="228291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7" name="Google Shape;534;p12">
            <a:extLst>
              <a:ext uri="{FF2B5EF4-FFF2-40B4-BE49-F238E27FC236}">
                <a16:creationId xmlns:a16="http://schemas.microsoft.com/office/drawing/2014/main" id="{A497BD42-42BD-D757-BE41-1999DEB9194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83431" y="4063702"/>
            <a:ext cx="1502183" cy="228310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238988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КРОВЕЛЬНАЯ СИСТЕМА </a:t>
            </a:r>
            <a:r>
              <a:rPr lang="ru-RU" sz="2000" b="1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ЭКСТРА Б</a:t>
            </a:r>
          </a:p>
          <a:p>
            <a:pPr>
              <a:buSzPts val="2000"/>
            </a:pPr>
            <a:endParaRPr lang="ru-RU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Google Shape;501;p9">
            <a:extLst>
              <a:ext uri="{FF2B5EF4-FFF2-40B4-BE49-F238E27FC236}">
                <a16:creationId xmlns:a16="http://schemas.microsoft.com/office/drawing/2014/main" id="{D1C5E779-D528-8110-794D-29E3BF60591D}"/>
              </a:ext>
            </a:extLst>
          </p:cNvPr>
          <p:cNvSpPr/>
          <p:nvPr/>
        </p:nvSpPr>
        <p:spPr>
          <a:xfrm>
            <a:off x="403189" y="6091450"/>
            <a:ext cx="57102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Arial Narrow"/>
                <a:sym typeface="Arial Narrow"/>
              </a:rPr>
              <a:t>Класс пожарной опасности: К0</a:t>
            </a:r>
            <a:endParaRPr dirty="0">
              <a:solidFill>
                <a:schemeClr val="dk1"/>
              </a:solidFill>
              <a:latin typeface="Arial Narrow" panose="020B0606020202030204" pitchFamily="34" charset="0"/>
              <a:ea typeface="Roboto Condensed" panose="02000000000000000000" pitchFamily="2" charset="0"/>
              <a:cs typeface="Arial Narrow"/>
              <a:sym typeface="Arial Narrow"/>
            </a:endParaRPr>
          </a:p>
        </p:txBody>
      </p:sp>
      <p:pic>
        <p:nvPicPr>
          <p:cNvPr id="3" name="Google Shape;510;p10">
            <a:extLst>
              <a:ext uri="{FF2B5EF4-FFF2-40B4-BE49-F238E27FC236}">
                <a16:creationId xmlns:a16="http://schemas.microsoft.com/office/drawing/2014/main" id="{BD8A1A89-13AD-5CBD-800F-D90D3C5F44F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0845" y="1591646"/>
            <a:ext cx="3313663" cy="215750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512;p10">
            <a:extLst>
              <a:ext uri="{FF2B5EF4-FFF2-40B4-BE49-F238E27FC236}">
                <a16:creationId xmlns:a16="http://schemas.microsoft.com/office/drawing/2014/main" id="{2A962F5C-0F39-9155-2256-71A25BD2AB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0844" y="3984690"/>
            <a:ext cx="3313663" cy="18594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7" name="Google Shape;513;p10">
            <a:extLst>
              <a:ext uri="{FF2B5EF4-FFF2-40B4-BE49-F238E27FC236}">
                <a16:creationId xmlns:a16="http://schemas.microsoft.com/office/drawing/2014/main" id="{8A461348-E3F6-7DBA-7C66-2F75E771DB0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2272" y="1603447"/>
            <a:ext cx="2880697" cy="421332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1FD10028-6F05-CA75-4927-D55336622544}"/>
              </a:ext>
            </a:extLst>
          </p:cNvPr>
          <p:cNvCxnSpPr/>
          <p:nvPr/>
        </p:nvCxnSpPr>
        <p:spPr>
          <a:xfrm>
            <a:off x="3905408" y="3708359"/>
            <a:ext cx="716300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02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КРОВЛИ С ПЕНОПЛЭКС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Google Shape;544;p13">
            <a:extLst>
              <a:ext uri="{FF2B5EF4-FFF2-40B4-BE49-F238E27FC236}">
                <a16:creationId xmlns:a16="http://schemas.microsoft.com/office/drawing/2014/main" id="{6088BC33-2AAE-B51E-88BA-6585304500F8}"/>
              </a:ext>
            </a:extLst>
          </p:cNvPr>
          <p:cNvSpPr/>
          <p:nvPr/>
        </p:nvSpPr>
        <p:spPr>
          <a:xfrm>
            <a:off x="558607" y="4560322"/>
            <a:ext cx="341971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  <a:ea typeface="Roboto Condensed Light" panose="02000000000000000000" pitchFamily="2" charset="0"/>
              </a:rPr>
              <a:t>ЖК Солнечный </a:t>
            </a:r>
            <a:r>
              <a:rPr lang="ru-RU" dirty="0">
                <a:latin typeface="Arial Narrow" panose="020B0606020202030204" pitchFamily="34" charset="0"/>
                <a:ea typeface="Roboto Condensed Light" panose="02000000000000000000" pitchFamily="2" charset="0"/>
              </a:rPr>
              <a:t>город. Резиденции</a:t>
            </a:r>
            <a:endParaRPr dirty="0">
              <a:solidFill>
                <a:schemeClr val="dk1"/>
              </a:solidFill>
              <a:latin typeface="Arial Narrow" panose="020B0606020202030204" pitchFamily="34" charset="0"/>
              <a:ea typeface="Roboto Condensed Light" panose="02000000000000000000" pitchFamily="2" charset="0"/>
              <a:cs typeface="Times New Roman"/>
              <a:sym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07" y="1457097"/>
            <a:ext cx="3951136" cy="28121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3121" y="1457097"/>
            <a:ext cx="4134515" cy="28121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399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КРОВЛИ С ПЕНОПЛЭКС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Google Shape;522;p11">
            <a:extLst>
              <a:ext uri="{FF2B5EF4-FFF2-40B4-BE49-F238E27FC236}">
                <a16:creationId xmlns:a16="http://schemas.microsoft.com/office/drawing/2014/main" id="{1286A34C-297D-2E5A-2523-AE2BDB3A02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8952992"/>
              </p:ext>
            </p:extLst>
          </p:nvPr>
        </p:nvGraphicFramePr>
        <p:xfrm>
          <a:off x="503238" y="1592263"/>
          <a:ext cx="8208925" cy="4841595"/>
        </p:xfrm>
        <a:graphic>
          <a:graphicData uri="http://schemas.openxmlformats.org/drawingml/2006/table">
            <a:tbl>
              <a:tblPr>
                <a:noFill/>
                <a:tableStyleId>{1FB9AE35-12E0-4282-A332-F990535BCCA4}</a:tableStyleId>
              </a:tblPr>
              <a:tblGrid>
                <a:gridCol w="368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774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Название строительного  объекта</a:t>
                      </a:r>
                      <a:endParaRPr sz="1800" b="1" u="none" strike="noStrike" cap="none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1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Застройщик</a:t>
                      </a:r>
                      <a:endParaRPr sz="1800" b="1" u="none" strike="noStrike" cap="none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13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u="none" strike="noStrike" cap="none" dirty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Год постройки</a:t>
                      </a:r>
                      <a:endParaRPr sz="1800" b="1" u="none" strike="noStrike" cap="none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71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ЖК Виктория Плаза 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Setl</a:t>
                      </a: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 Group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2020-2021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ЖК </a:t>
                      </a:r>
                      <a:r>
                        <a:rPr lang="ru-RU" sz="1400" u="none" strike="noStrike" cap="none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Ривьер</a:t>
                      </a: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 Нуар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Группа ЛСР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2020-2021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ЖК </a:t>
                      </a:r>
                      <a:r>
                        <a:rPr lang="ru-RU" sz="1400" u="none" strike="noStrike" cap="none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Кварталл</a:t>
                      </a: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 Че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Группа «Эталон»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2021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ЖК Галактика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Группа «Эталон»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2019-2021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ЖК Ландыши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Группа «Эталон»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2018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ЖК Голден сити 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Glorax</a:t>
                      </a: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 </a:t>
                      </a:r>
                      <a:r>
                        <a:rPr lang="ru-RU" sz="1400" u="none" strike="noStrike" cap="none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Development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2019-2021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ЖК Первый квартал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Glorax</a:t>
                      </a: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 </a:t>
                      </a:r>
                      <a:r>
                        <a:rPr lang="ru-RU" sz="1400" u="none" strike="noStrike" cap="none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Development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2020-2021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ЖК Grand House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Glorax</a:t>
                      </a: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 </a:t>
                      </a:r>
                      <a:r>
                        <a:rPr lang="ru-RU" sz="1400" u="none" strike="noStrike" cap="none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Development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2020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ЖК Мой </a:t>
                      </a:r>
                      <a:r>
                        <a:rPr lang="ru-RU" sz="1400" u="none" strike="noStrike" cap="none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Грод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ПОЛИС ГРУПП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2015-2017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ЖК Краски Лета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ПОЛИС ГРУПП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2017-2019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ЖК Верен Палас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Верен Групп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2017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ЖК Георг Ландрин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Абсолют Строй Сервис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2018-2019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ЖК </a:t>
                      </a:r>
                      <a:r>
                        <a:rPr lang="ru-RU" sz="1400" u="none" strike="noStrike" cap="none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One</a:t>
                      </a: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 </a:t>
                      </a:r>
                      <a:r>
                        <a:rPr lang="ru-RU" sz="1400" u="none" strike="noStrike" cap="none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Trinity</a:t>
                      </a: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 </a:t>
                      </a:r>
                      <a:r>
                        <a:rPr lang="ru-RU" sz="1400" u="none" strike="noStrike" cap="none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Place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Ant</a:t>
                      </a:r>
                      <a:r>
                        <a:rPr lang="ru-RU" sz="1400" u="none" strike="noStrike" cap="none" dirty="0">
                          <a:solidFill>
                            <a:srgbClr val="525561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 </a:t>
                      </a:r>
                      <a:r>
                        <a:rPr lang="ru-RU" sz="1400" u="none" strike="noStrike" cap="none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Yapi</a:t>
                      </a: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 Цветение сливы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2019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"</a:t>
                      </a:r>
                      <a:r>
                        <a:rPr lang="ru-RU" sz="1400" u="none" strike="noStrike" cap="none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Yes</a:t>
                      </a: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" на Социалистической"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Пионер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2018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ЖК </a:t>
                      </a:r>
                      <a:r>
                        <a:rPr lang="ru-RU" sz="1400" u="none" strike="noStrike" cap="none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Энфилд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Арсенал-Недвижимость 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2018-2021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ЖК </a:t>
                      </a:r>
                      <a:r>
                        <a:rPr lang="ru-RU" sz="1400" u="none" strike="noStrike" cap="none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Ариосто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Арсенал-Недвижимость 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2020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ЖК </a:t>
                      </a:r>
                      <a:r>
                        <a:rPr lang="ru-RU" sz="1400" u="none" strike="noStrike" cap="none" dirty="0" err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Modum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Арсенал-Недвижимость 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2021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6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ЖК Альтер 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AAG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Calibri"/>
                          <a:sym typeface="Calibri"/>
                        </a:rPr>
                        <a:t>2021</a:t>
                      </a:r>
                      <a:endParaRPr sz="18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"/>
                        <a:sym typeface="Arial"/>
                      </a:endParaRPr>
                    </a:p>
                  </a:txBody>
                  <a:tcPr marL="56750" marR="56750" marT="0" marB="0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866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33;p12">
            <a:extLst>
              <a:ext uri="{FF2B5EF4-FFF2-40B4-BE49-F238E27FC236}">
                <a16:creationId xmlns:a16="http://schemas.microsoft.com/office/drawing/2014/main" id="{0BAF8797-6F53-E38A-1B25-872C4BE730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3814" y="4082555"/>
            <a:ext cx="1506499" cy="228291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" name="Google Shape;534;p12">
            <a:extLst>
              <a:ext uri="{FF2B5EF4-FFF2-40B4-BE49-F238E27FC236}">
                <a16:creationId xmlns:a16="http://schemas.microsoft.com/office/drawing/2014/main" id="{EFC35C00-A936-302A-7559-2A462521A7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83431" y="4082364"/>
            <a:ext cx="1502183" cy="228310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КРОВЕЛЬНАЯ СИСТЕМА </a:t>
            </a:r>
            <a:r>
              <a:rPr lang="ru-RU" sz="2000" b="1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ЭКСТРА</a:t>
            </a:r>
          </a:p>
          <a:p>
            <a:pPr>
              <a:buSzPts val="2000"/>
            </a:pPr>
            <a:endParaRPr lang="ru-RU" sz="2000" dirty="0">
              <a:latin typeface="Arial Narrow" panose="020B0606020202030204" pitchFamily="34" charset="0"/>
              <a:ea typeface="Roboto Condensed" panose="02000000000000000000" pitchFamily="2" charset="0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Google Shape;500;p9">
            <a:extLst>
              <a:ext uri="{FF2B5EF4-FFF2-40B4-BE49-F238E27FC236}">
                <a16:creationId xmlns:a16="http://schemas.microsoft.com/office/drawing/2014/main" id="{CD3C4319-ACF6-AAFA-B27D-D51D7C40EF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545146"/>
              </p:ext>
            </p:extLst>
          </p:nvPr>
        </p:nvGraphicFramePr>
        <p:xfrm>
          <a:off x="394986" y="4287825"/>
          <a:ext cx="4268103" cy="1717548"/>
        </p:xfrm>
        <a:graphic>
          <a:graphicData uri="http://schemas.openxmlformats.org/drawingml/2006/table">
            <a:tbl>
              <a:tblPr>
                <a:noFill/>
                <a:tableStyleId>{7A9E7D0E-EFBF-407C-832C-B425D3BD8BE8}</a:tableStyleId>
              </a:tblPr>
              <a:tblGrid>
                <a:gridCol w="4268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0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Распространенное решения для теплоизоляции </a:t>
                      </a:r>
                      <a:endParaRPr lang="en-US" sz="14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кровли с основанием из железобетона, применяется на кровлях жилых и</a:t>
                      </a:r>
                      <a:r>
                        <a:rPr lang="en-US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ru-RU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административных зданий.</a:t>
                      </a:r>
                      <a:r>
                        <a:rPr lang="en-US" sz="140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14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Рекомендуемые марки: </a:t>
                      </a:r>
                      <a:br>
                        <a:rPr lang="ru-RU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</a:br>
                      <a:r>
                        <a:rPr lang="ru-RU" b="0" i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ПЕНОПЛЭКС ОСНОВА</a:t>
                      </a:r>
                      <a:r>
                        <a:rPr lang="ru-RU" b="0" i="0" baseline="300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®</a:t>
                      </a:r>
                      <a:r>
                        <a:rPr lang="ru-RU" b="0" i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, ПЕНОПЛЭКС</a:t>
                      </a:r>
                      <a:r>
                        <a:rPr lang="ru-RU" b="0" i="0" baseline="300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®</a:t>
                      </a:r>
                      <a:r>
                        <a:rPr lang="ru-RU" b="0" i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Roboto Condensed" panose="02000000000000000000" pitchFamily="2" charset="0"/>
                          <a:cs typeface="Arial Narrow"/>
                          <a:sym typeface="Arial Narrow"/>
                        </a:rPr>
                        <a:t> КРОВЛЯ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</a:txBody>
                  <a:tcPr marL="114300" marR="114300" marT="0" marB="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Google Shape;501;p9">
            <a:extLst>
              <a:ext uri="{FF2B5EF4-FFF2-40B4-BE49-F238E27FC236}">
                <a16:creationId xmlns:a16="http://schemas.microsoft.com/office/drawing/2014/main" id="{D1C5E779-D528-8110-794D-29E3BF60591D}"/>
              </a:ext>
            </a:extLst>
          </p:cNvPr>
          <p:cNvSpPr/>
          <p:nvPr/>
        </p:nvSpPr>
        <p:spPr>
          <a:xfrm>
            <a:off x="403189" y="6091450"/>
            <a:ext cx="57102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Arial Narrow"/>
                <a:sym typeface="Arial Narrow"/>
              </a:rPr>
              <a:t>Класс пожарной опасности: К0</a:t>
            </a:r>
            <a:endParaRPr dirty="0">
              <a:solidFill>
                <a:schemeClr val="dk1"/>
              </a:solidFill>
              <a:latin typeface="Arial Narrow" panose="020B0606020202030204" pitchFamily="34" charset="0"/>
              <a:ea typeface="Roboto Condensed" panose="02000000000000000000" pitchFamily="2" charset="0"/>
              <a:cs typeface="Arial Narrow"/>
              <a:sym typeface="Arial Narrow"/>
            </a:endParaRPr>
          </a:p>
        </p:txBody>
      </p:sp>
      <p:graphicFrame>
        <p:nvGraphicFramePr>
          <p:cNvPr id="8" name="Google Shape;499;p9">
            <a:extLst>
              <a:ext uri="{FF2B5EF4-FFF2-40B4-BE49-F238E27FC236}">
                <a16:creationId xmlns:a16="http://schemas.microsoft.com/office/drawing/2014/main" id="{7E27DF7B-BF38-0E5D-62C6-4F7D6272F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138448"/>
              </p:ext>
            </p:extLst>
          </p:nvPr>
        </p:nvGraphicFramePr>
        <p:xfrm>
          <a:off x="394986" y="1536277"/>
          <a:ext cx="4291725" cy="2208276"/>
        </p:xfrm>
        <a:graphic>
          <a:graphicData uri="http://schemas.openxmlformats.org/drawingml/2006/table">
            <a:tbl>
              <a:tblPr>
                <a:noFill/>
                <a:tableStyleId>{7A9E7D0E-EFBF-407C-832C-B425D3BD8BE8}</a:tableStyleId>
              </a:tblPr>
              <a:tblGrid>
                <a:gridCol w="4291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7479">
                <a:tc>
                  <a:txBody>
                    <a:bodyPr/>
                    <a:lstStyle/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Гидроизоляционный слой — ПВХ мембрана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PLASTFOIL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Механический крепеж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PROPLUG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Разделительный слой —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c</a:t>
                      </a: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теклохолст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 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PLASTFOIL CANVAS 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или </a:t>
                      </a: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геотекстиль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TERRAISOL  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Уклонообразующий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слой — ПЕНОПЛЭКС УКЛОН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Теплоизоляционный слой — экструзионный пенополистирол ПЕНОПЛЭКС 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Пароизоляционный слой — полиэтиленовая пленка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Железобетонное основание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Times New Roman"/>
                          <a:sym typeface="Times New Roman"/>
                        </a:rPr>
                        <a:t>	 </a:t>
                      </a:r>
                      <a:endParaRPr sz="2000" b="0" i="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</a:txBody>
                  <a:tcPr marL="114300" marR="114300" marT="0" marB="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F3FB97E-0D42-5503-1A21-54D49B11C0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05718" y="758094"/>
            <a:ext cx="4042769" cy="339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1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8CE7E8-4870-88C3-7BE6-1A333A6FE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939" y="916171"/>
            <a:ext cx="4089718" cy="2749742"/>
          </a:xfrm>
          <a:prstGeom prst="rect">
            <a:avLst/>
          </a:prstGeom>
        </p:spPr>
      </p:pic>
      <p:pic>
        <p:nvPicPr>
          <p:cNvPr id="14" name="Google Shape;533;p12">
            <a:extLst>
              <a:ext uri="{FF2B5EF4-FFF2-40B4-BE49-F238E27FC236}">
                <a16:creationId xmlns:a16="http://schemas.microsoft.com/office/drawing/2014/main" id="{348EA9BF-D7DE-B7D8-2A7F-44EBBC5A03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5940" y="4122464"/>
            <a:ext cx="1506499" cy="228291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Google Shape;490;p8">
            <a:extLst>
              <a:ext uri="{FF2B5EF4-FFF2-40B4-BE49-F238E27FC236}">
                <a16:creationId xmlns:a16="http://schemas.microsoft.com/office/drawing/2014/main" id="{05396218-F2E0-6097-192E-A716C08E79A4}"/>
              </a:ext>
            </a:extLst>
          </p:cNvPr>
          <p:cNvSpPr/>
          <p:nvPr/>
        </p:nvSpPr>
        <p:spPr>
          <a:xfrm>
            <a:off x="413993" y="950981"/>
            <a:ext cx="81915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r>
              <a:rPr lang="ru-RU" sz="2000" dirty="0">
                <a:latin typeface="Arial Narrow" panose="020B0606020202030204" pitchFamily="34" charset="0"/>
                <a:ea typeface="Roboto Condensed" panose="02000000000000000000" pitchFamily="2" charset="0"/>
                <a:cs typeface="Calibri"/>
                <a:sym typeface="Calibri"/>
              </a:rPr>
              <a:t>УКЛОНООБРАЗУЮЩИЙ СЛОЙ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1B1048-63E8-7A03-4FCC-7DD793CE9C2E}"/>
              </a:ext>
            </a:extLst>
          </p:cNvPr>
          <p:cNvSpPr/>
          <p:nvPr/>
        </p:nvSpPr>
        <p:spPr>
          <a:xfrm>
            <a:off x="-6056" y="1119305"/>
            <a:ext cx="277054" cy="52457"/>
          </a:xfrm>
          <a:prstGeom prst="rect">
            <a:avLst/>
          </a:prstGeom>
          <a:solidFill>
            <a:srgbClr val="EF71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Google Shape;499;p9">
            <a:extLst>
              <a:ext uri="{FF2B5EF4-FFF2-40B4-BE49-F238E27FC236}">
                <a16:creationId xmlns:a16="http://schemas.microsoft.com/office/drawing/2014/main" id="{7E27DF7B-BF38-0E5D-62C6-4F7D6272F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9035469"/>
              </p:ext>
            </p:extLst>
          </p:nvPr>
        </p:nvGraphicFramePr>
        <p:xfrm>
          <a:off x="405680" y="2860513"/>
          <a:ext cx="4648457" cy="1962912"/>
        </p:xfrm>
        <a:graphic>
          <a:graphicData uri="http://schemas.openxmlformats.org/drawingml/2006/table">
            <a:tbl>
              <a:tblPr>
                <a:noFill/>
                <a:tableStyleId>{7A9E7D0E-EFBF-407C-832C-B425D3BD8BE8}</a:tableStyleId>
              </a:tblPr>
              <a:tblGrid>
                <a:gridCol w="4648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74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Плиты ПЕНОПЛЭКС® КРОВЛЯ УКЛОН представляют собой набор сегментов различной толщины с заданным уклоном 1.7 %(плиты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A1 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и А2),  3.4 %(плиты В1 и В2) и 8,3 %(плиты В3). и предназначена для создания уклона и </a:t>
                      </a: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контруклона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на плоских кровлях. Данный уклон соответствует требованиям СП 17.13330. «Кровли» и обеспечивает беспрепятственный сток воды к водоприемным воронкам.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ru-RU" sz="1400" b="0" i="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</a:txBody>
                  <a:tcPr marL="114300" marR="114300" marT="0" marB="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Google Shape;499;p9">
            <a:extLst>
              <a:ext uri="{FF2B5EF4-FFF2-40B4-BE49-F238E27FC236}">
                <a16:creationId xmlns:a16="http://schemas.microsoft.com/office/drawing/2014/main" id="{D962B94B-537D-2FD5-8F8C-7ED1488E28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1228899"/>
              </p:ext>
            </p:extLst>
          </p:nvPr>
        </p:nvGraphicFramePr>
        <p:xfrm>
          <a:off x="394986" y="1536277"/>
          <a:ext cx="4435710" cy="1226820"/>
        </p:xfrm>
        <a:graphic>
          <a:graphicData uri="http://schemas.openxmlformats.org/drawingml/2006/table">
            <a:tbl>
              <a:tblPr>
                <a:noFill/>
                <a:tableStyleId>{7A9E7D0E-EFBF-407C-832C-B425D3BD8BE8}</a:tableStyleId>
              </a:tblPr>
              <a:tblGrid>
                <a:gridCol w="4435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7479">
                <a:tc>
                  <a:txBody>
                    <a:bodyPr/>
                    <a:lstStyle/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ПЕНОПЛЭКС УКЛОН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B1-B2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ПЕНОПЛЭКС УКЛОН </a:t>
                      </a:r>
                      <a:r>
                        <a:rPr lang="en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A1-A2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Доборная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плита — ПЕНОПЛЭКС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 err="1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Пароизоляционый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 слой — полиэтиленовая пленка</a:t>
                      </a:r>
                    </a:p>
                    <a:p>
                      <a:pPr marL="138113" marR="0" lvl="0" indent="-13811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  <a:tabLst/>
                      </a:pP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Arial Narrow"/>
                          <a:sym typeface="Arial Narrow"/>
                        </a:rPr>
                        <a:t>Несущее основание</a:t>
                      </a:r>
                      <a:r>
                        <a:rPr lang="ru-RU" sz="1400" b="0" i="0" u="none" strike="noStrike" cap="none" dirty="0">
                          <a:latin typeface="Arial Narrow" panose="020B0606020202030204" pitchFamily="34" charset="0"/>
                          <a:ea typeface="Roboto Condensed Light" panose="02000000000000000000" pitchFamily="2" charset="0"/>
                          <a:cs typeface="Times New Roman"/>
                          <a:sym typeface="Times New Roman"/>
                        </a:rPr>
                        <a:t> </a:t>
                      </a:r>
                      <a:endParaRPr sz="2000" b="0" i="0" u="none" strike="noStrike" cap="none" dirty="0">
                        <a:latin typeface="Arial Narrow" panose="020B0606020202030204" pitchFamily="34" charset="0"/>
                        <a:ea typeface="Roboto Condensed Light" panose="02000000000000000000" pitchFamily="2" charset="0"/>
                        <a:cs typeface="Arial Narrow"/>
                        <a:sym typeface="Arial Narrow"/>
                      </a:endParaRPr>
                    </a:p>
                  </a:txBody>
                  <a:tcPr marL="114300" marR="114300" marT="0" marB="0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CD756D-B9DD-A6F7-5CDC-83738B3B92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67" t="20567" r="17101" b="38908"/>
          <a:stretch/>
        </p:blipFill>
        <p:spPr>
          <a:xfrm>
            <a:off x="394986" y="4283424"/>
            <a:ext cx="5997502" cy="2282914"/>
          </a:xfrm>
          <a:prstGeom prst="rect">
            <a:avLst/>
          </a:prstGeom>
        </p:spPr>
      </p:pic>
      <p:sp>
        <p:nvSpPr>
          <p:cNvPr id="10" name="Google Shape;501;p9">
            <a:extLst>
              <a:ext uri="{FF2B5EF4-FFF2-40B4-BE49-F238E27FC236}">
                <a16:creationId xmlns:a16="http://schemas.microsoft.com/office/drawing/2014/main" id="{D1C5E779-D528-8110-794D-29E3BF60591D}"/>
              </a:ext>
            </a:extLst>
          </p:cNvPr>
          <p:cNvSpPr/>
          <p:nvPr/>
        </p:nvSpPr>
        <p:spPr>
          <a:xfrm>
            <a:off x="394986" y="4710486"/>
            <a:ext cx="57102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ru-RU" dirty="0">
                <a:solidFill>
                  <a:schemeClr val="dk1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Arial Narrow"/>
                <a:sym typeface="Arial Narrow"/>
              </a:rPr>
              <a:t>Класс пожарной опасности: К0</a:t>
            </a:r>
            <a:endParaRPr dirty="0">
              <a:solidFill>
                <a:schemeClr val="dk1"/>
              </a:solidFill>
              <a:latin typeface="Arial Narrow" panose="020B0606020202030204" pitchFamily="34" charset="0"/>
              <a:ea typeface="Roboto Condensed" panose="02000000000000000000" pitchFamily="2" charset="0"/>
              <a:cs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957541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1714</Words>
  <Application>Microsoft Office PowerPoint</Application>
  <PresentationFormat>Экран (4:3)</PresentationFormat>
  <Paragraphs>392</Paragraphs>
  <Slides>35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6" baseType="lpstr">
      <vt:lpstr>Trebuchet MS</vt:lpstr>
      <vt:lpstr>Noto Sans Symbols</vt:lpstr>
      <vt:lpstr>Roboto Condensed</vt:lpstr>
      <vt:lpstr>Roboto Condensed Light</vt:lpstr>
      <vt:lpstr>Calibri</vt:lpstr>
      <vt:lpstr>Roboto Light</vt:lpstr>
      <vt:lpstr>Arial</vt:lpstr>
      <vt:lpstr>Arial Narrow</vt:lpstr>
      <vt:lpstr>Times New Roman</vt:lpstr>
      <vt:lpstr>Тема Office</vt:lpstr>
      <vt:lpstr>Office Theme</vt:lpstr>
      <vt:lpstr>СОВРЕМЕННЫЕ СИСТЕМЫ ТЕПЛОИЗОЛЯЦИИ ОГРАЖДАЮЩИХ КОНСТРУКЦИЙ ЗДАНИЙ  С УЧЕТОМ АКТУАЛЬНЫХ ТРЕБОВАНИЙ БЕЗОПАСНОСТИ</vt:lpstr>
      <vt:lpstr>13  38</vt:lpstr>
      <vt:lpstr>Ограждающие конструкции  зданий и сооружений    КРЫШИ (ПОКРЫТИЯ)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Ограждающие конструкции  зданий и сооружений    ФАСАДНЫЕ СИСТЕМЫ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Попинако Евгений</dc:creator>
  <cp:lastModifiedBy>Попинако Евгений</cp:lastModifiedBy>
  <cp:revision>17</cp:revision>
  <dcterms:created xsi:type="dcterms:W3CDTF">2020-02-19T20:34:39Z</dcterms:created>
  <dcterms:modified xsi:type="dcterms:W3CDTF">2023-05-25T08:44:03Z</dcterms:modified>
</cp:coreProperties>
</file>