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2" r:id="rId3"/>
    <p:sldId id="259" r:id="rId4"/>
    <p:sldId id="273" r:id="rId5"/>
    <p:sldId id="274" r:id="rId6"/>
    <p:sldId id="275" r:id="rId7"/>
    <p:sldId id="277" r:id="rId8"/>
    <p:sldId id="278" r:id="rId9"/>
    <p:sldId id="280" r:id="rId10"/>
    <p:sldId id="276" r:id="rId11"/>
    <p:sldId id="281" r:id="rId12"/>
    <p:sldId id="279" r:id="rId13"/>
    <p:sldId id="284" r:id="rId14"/>
    <p:sldId id="271" r:id="rId15"/>
    <p:sldId id="282" r:id="rId16"/>
    <p:sldId id="283" r:id="rId17"/>
  </p:sldIdLst>
  <p:sldSz cx="12192000" cy="6858000"/>
  <p:notesSz cx="6807200" cy="99393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F2607F-EAB8-462D-9596-B11A1C51125F}" type="datetime1">
              <a:rPr lang="ru-RU" smtClean="0"/>
              <a:t>30.11.2023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0EC31D-9C0F-4EDB-9AC9-93AE84D7514D}" type="datetime1">
              <a:rPr lang="ru-RU" smtClean="0"/>
              <a:t>30.11.2023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8E6C3-8E12-426B-A56F-861F8B162AC6}" type="datetime1">
              <a:rPr lang="ru-RU" smtClean="0"/>
              <a:t>30.11.2023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=""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23C2A-FDF4-456A-A556-14045268B55D}" type="datetime1">
              <a:rPr lang="ru-RU" smtClean="0"/>
              <a:t>30.11.2023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Дата 10">
            <a:extLst>
              <a:ext uri="{FF2B5EF4-FFF2-40B4-BE49-F238E27FC236}">
                <a16:creationId xmlns=""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5CFD7-CC7C-49C5-B221-A9E29F5846A0}" type="datetime1">
              <a:rPr lang="ru-RU" smtClean="0"/>
              <a:t>30.11.2023</a:t>
            </a:fld>
            <a:endParaRPr lang="en-US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=""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3CF11-4D7C-4367-8D00-578223D03103}" type="datetime1">
              <a:rPr lang="ru-RU" smtClean="0"/>
              <a:t>30.11.2023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0FCE8-CB6C-4798-845F-C8260D76B307}" type="datetime1">
              <a:rPr lang="ru-RU" smtClean="0"/>
              <a:t>30.11.2023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=""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=""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13A7E-4C64-47B0-B355-B165BE4012BA}" type="datetime1">
              <a:rPr lang="ru-RU" smtClean="0"/>
              <a:t>30.11.2023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CA3B4-5CE4-4976-BBFE-4E91C7258FC5}" type="datetime1">
              <a:rPr lang="ru-RU" smtClean="0"/>
              <a:t>30.11.2023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16041-DA7D-4734-AA8C-761AB09393E2}" type="datetime1">
              <a:rPr lang="ru-RU" smtClean="0"/>
              <a:t>30.11.2023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92EF8B-D3DF-4216-96A1-1B1DE794B37A}" type="datetime1">
              <a:rPr lang="ru-RU" smtClean="0"/>
              <a:t>30.11.2023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=""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9563768-3096-48CB-A41A-8D454362CCAD}" type="datetime1">
              <a:rPr lang="ru-RU" smtClean="0"/>
              <a:t>30.11.2023</a:t>
            </a:fld>
            <a:endParaRPr lang="en-US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=""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088EE-0E82-4198-BDFF-3B9755AA8919}" type="datetime1">
              <a:rPr lang="ru-RU" smtClean="0"/>
              <a:t>30.11.2023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6B9E6FA-8E94-487D-81C3-7EE9BB2FD23D}" type="datetime1">
              <a:rPr lang="ru-RU" smtClean="0"/>
              <a:t>30.11.2023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6D7A0BC-0046-4CAA-8E7F-DCAFE511E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6927" y="653081"/>
            <a:ext cx="9314716" cy="2775919"/>
          </a:xfrm>
        </p:spPr>
        <p:txBody>
          <a:bodyPr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информационная системы управления проектами государственного заказчика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в сфере строительства</a:t>
            </a:r>
          </a:p>
          <a:p>
            <a:pPr rtl="0"/>
            <a:endParaRPr lang="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7C6334F-6411-41EC-AD7D-179EDD8B58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ик 21">
            <a:extLst>
              <a:ext uri="{FF2B5EF4-FFF2-40B4-BE49-F238E27FC236}">
                <a16:creationId xmlns="" xmlns:a16="http://schemas.microsoft.com/office/drawing/2014/main" id="{E6B02CEE-3AF8-4349-9B3E-8970E6DF62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AA01CF0-3FB5-44EB-B7DE-F2E86374C2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Правительство Ленинградской области">
            <a:extLst>
              <a:ext uri="{FF2B5EF4-FFF2-40B4-BE49-F238E27FC236}">
                <a16:creationId xmlns="" xmlns:a16="http://schemas.microsoft.com/office/drawing/2014/main" id="{67B8A9D2-6CC8-DD63-0A6B-F0B722EF1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4" y="724084"/>
            <a:ext cx="1419239" cy="162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ГКУ УС ЛО">
            <a:extLst>
              <a:ext uri="{FF2B5EF4-FFF2-40B4-BE49-F238E27FC236}">
                <a16:creationId xmlns="" xmlns:a16="http://schemas.microsoft.com/office/drawing/2014/main" id="{4F3FF8D8-0177-B807-61CB-46EA86DD5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19" y="724084"/>
            <a:ext cx="1487648" cy="148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534" y="4901513"/>
            <a:ext cx="61124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 Narrow" panose="020B0606020202030204" pitchFamily="34" charset="0"/>
              </a:rPr>
              <a:t>Енокаев</a:t>
            </a:r>
            <a:r>
              <a:rPr lang="ru-RU" sz="2400" dirty="0" smtClean="0">
                <a:latin typeface="Arial Narrow" panose="020B0606020202030204" pitchFamily="34" charset="0"/>
              </a:rPr>
              <a:t> Евгений </a:t>
            </a:r>
            <a:r>
              <a:rPr lang="ru-RU" sz="2400" dirty="0" err="1" smtClean="0">
                <a:latin typeface="Arial Narrow" panose="020B0606020202030204" pitchFamily="34" charset="0"/>
              </a:rPr>
              <a:t>Кемилевич</a:t>
            </a:r>
            <a:endParaRPr lang="ru-RU" sz="2400" dirty="0" smtClean="0">
              <a:latin typeface="Arial Narrow" panose="020B0606020202030204" pitchFamily="34" charset="0"/>
            </a:endParaRPr>
          </a:p>
          <a:p>
            <a:endParaRPr lang="ru-RU" sz="900" dirty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Первый заместитель председателя 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комитета по строительству Ленинградской области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8390" y="2944412"/>
            <a:ext cx="2245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Telegram </a:t>
            </a:r>
            <a:r>
              <a:rPr lang="ru-RU" sz="1400" dirty="0" smtClean="0"/>
              <a:t>канал </a:t>
            </a:r>
          </a:p>
          <a:p>
            <a:r>
              <a:rPr lang="ru-RU" sz="1400" dirty="0" smtClean="0"/>
              <a:t>Цифровое строительство Ленинградской области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960" y="3665620"/>
            <a:ext cx="2282517" cy="24717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35139" y="2926956"/>
            <a:ext cx="2245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Telegram </a:t>
            </a:r>
            <a:r>
              <a:rPr lang="ru-RU" sz="1400" dirty="0" smtClean="0"/>
              <a:t>канал </a:t>
            </a:r>
          </a:p>
          <a:p>
            <a:r>
              <a:rPr lang="ru-RU" sz="1400" dirty="0" smtClean="0"/>
              <a:t>Администратора ИСУП Ленинградской области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856" y="3638034"/>
            <a:ext cx="2278838" cy="24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58233"/>
          </a:xfrm>
        </p:spPr>
        <p:txBody>
          <a:bodyPr/>
          <a:lstStyle/>
          <a:p>
            <a:r>
              <a:rPr lang="ru-RU" dirty="0"/>
              <a:t>Подсистема информационного моделирования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270" y="1260388"/>
            <a:ext cx="11269362" cy="55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1" y="486032"/>
            <a:ext cx="11029616" cy="593125"/>
          </a:xfrm>
        </p:spPr>
        <p:txBody>
          <a:bodyPr>
            <a:normAutofit/>
          </a:bodyPr>
          <a:lstStyle/>
          <a:p>
            <a:r>
              <a:rPr lang="ru-RU" dirty="0"/>
              <a:t>Подсистема поддержки пользователей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032" y="1262407"/>
            <a:ext cx="11117775" cy="541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2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137" y="496209"/>
            <a:ext cx="11029616" cy="591185"/>
          </a:xfrm>
        </p:spPr>
        <p:txBody>
          <a:bodyPr>
            <a:normAutofit/>
          </a:bodyPr>
          <a:lstStyle/>
          <a:p>
            <a:r>
              <a:rPr lang="ru-RU" dirty="0"/>
              <a:t>Подсистема взаимодействия с контрагентами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160" y="1202723"/>
            <a:ext cx="11237570" cy="55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4" y="583621"/>
            <a:ext cx="11384692" cy="6119825"/>
          </a:xfrm>
        </p:spPr>
      </p:pic>
    </p:spTree>
    <p:extLst>
      <p:ext uri="{BB962C8B-B14F-4D97-AF65-F5344CB8AC3E}">
        <p14:creationId xmlns:p14="http://schemas.microsoft.com/office/powerpoint/2010/main" val="39927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576959"/>
            <a:ext cx="6289166" cy="176390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Постановление правительства Ленинградской области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об Исполнительной документации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электронном виде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58" y="568903"/>
            <a:ext cx="4908967" cy="62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2947"/>
          </a:xfrm>
        </p:spPr>
        <p:txBody>
          <a:bodyPr>
            <a:normAutofit/>
          </a:bodyPr>
          <a:lstStyle/>
          <a:p>
            <a:r>
              <a:rPr lang="ru-RU" dirty="0"/>
              <a:t>Внешняя информационная система </a:t>
            </a:r>
            <a:r>
              <a:rPr lang="en-US" dirty="0"/>
              <a:t>EXON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процессе </a:t>
            </a:r>
            <a:r>
              <a:rPr lang="ru-RU" dirty="0" smtClean="0"/>
              <a:t>поиска Картинок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19" y="1296308"/>
            <a:ext cx="10322011" cy="5310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180" y="728663"/>
            <a:ext cx="1714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5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2947"/>
          </a:xfrm>
        </p:spPr>
        <p:txBody>
          <a:bodyPr>
            <a:normAutofit/>
          </a:bodyPr>
          <a:lstStyle/>
          <a:p>
            <a:r>
              <a:rPr lang="ru-RU" dirty="0"/>
              <a:t>Внешняя информационная система </a:t>
            </a:r>
            <a:r>
              <a:rPr lang="ru-RU" dirty="0" smtClean="0"/>
              <a:t>ЦУС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процессе </a:t>
            </a:r>
            <a:r>
              <a:rPr lang="ru-RU" dirty="0" smtClean="0"/>
              <a:t>поиска Картинок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77" y="1408669"/>
            <a:ext cx="11361062" cy="5198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831" y="644491"/>
            <a:ext cx="1624474" cy="200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4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6A50C9-7524-7965-DC9C-4AFDD0D5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74" y="576087"/>
            <a:ext cx="11029616" cy="475299"/>
          </a:xfrm>
        </p:spPr>
        <p:txBody>
          <a:bodyPr>
            <a:noAutofit/>
          </a:bodyPr>
          <a:lstStyle/>
          <a:p>
            <a:r>
              <a:rPr lang="ru-RU" dirty="0"/>
              <a:t>СХЕМА ЦИФРОВОЙ ВЕРТИКАЛИ СТРОИТЕЛЬНОЙ </a:t>
            </a:r>
            <a:r>
              <a:rPr lang="ru-RU" dirty="0" smtClean="0"/>
              <a:t>ОТРАСЛИ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92" y="977245"/>
            <a:ext cx="8820255" cy="54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9F6859-F7C1-A2DB-6CE7-A1412CF5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74" y="576087"/>
            <a:ext cx="11029616" cy="475299"/>
          </a:xfrm>
        </p:spPr>
        <p:txBody>
          <a:bodyPr>
            <a:noAutofit/>
          </a:bodyPr>
          <a:lstStyle/>
          <a:p>
            <a:r>
              <a:rPr lang="ru-RU" sz="2000" b="1" dirty="0"/>
              <a:t>ИСУП включает в свой состав следующие функциональные подсистемы: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6" y="999107"/>
            <a:ext cx="11358353" cy="578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1246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Подсистема единого реестра объектов капитального строительства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1" y="1890876"/>
            <a:ext cx="11134097" cy="417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264" y="628016"/>
            <a:ext cx="11029616" cy="508806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Подсистема финансового мониторинга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25" y="1310203"/>
            <a:ext cx="11375694" cy="52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9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636253"/>
            <a:ext cx="11029616" cy="640083"/>
          </a:xfrm>
        </p:spPr>
        <p:txBody>
          <a:bodyPr/>
          <a:lstStyle/>
          <a:p>
            <a:r>
              <a:rPr lang="ru-RU" dirty="0"/>
              <a:t>Подсистема закупочных процедур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1" t="4223" r="-440" b="5992"/>
          <a:stretch/>
        </p:blipFill>
        <p:spPr>
          <a:xfrm>
            <a:off x="581192" y="1434517"/>
            <a:ext cx="10106382" cy="52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8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02" y="504448"/>
            <a:ext cx="11029616" cy="558233"/>
          </a:xfrm>
        </p:spPr>
        <p:txBody>
          <a:bodyPr/>
          <a:lstStyle/>
          <a:p>
            <a:r>
              <a:rPr lang="ru-RU" dirty="0"/>
              <a:t>Подсистема управления проектами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16" y="1145059"/>
            <a:ext cx="11318789" cy="544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5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113" y="512686"/>
            <a:ext cx="11029616" cy="961887"/>
          </a:xfrm>
        </p:spPr>
        <p:txBody>
          <a:bodyPr>
            <a:normAutofit/>
          </a:bodyPr>
          <a:lstStyle/>
          <a:p>
            <a:r>
              <a:rPr lang="ru-RU" dirty="0"/>
              <a:t>­Подсистема регламентированной и аналитической отчетности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04" y="1565189"/>
            <a:ext cx="11261125" cy="51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755" y="578589"/>
            <a:ext cx="11029616" cy="541758"/>
          </a:xfrm>
        </p:spPr>
        <p:txBody>
          <a:bodyPr/>
          <a:lstStyle/>
          <a:p>
            <a:r>
              <a:rPr lang="ru-RU" dirty="0"/>
              <a:t>Подсистема картографического обеспечения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4" y="1306330"/>
            <a:ext cx="11246158" cy="53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00466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8_TF33552983" id="{160FF37C-0DDC-4D2E-AEAD-253EF6364DF1}" vid="{EC99DBC3-C858-4F3A-82DD-48D686A36D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{047E8486-502B-4699-B14C-C14DE92DE14A}tf33552983_win32</Template>
  <TotalTime>4256</TotalTime>
  <Words>100</Words>
  <Application>Microsoft Office PowerPoint</Application>
  <PresentationFormat>Широкоэкранный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 Black</vt:lpstr>
      <vt:lpstr>Arial Narrow</vt:lpstr>
      <vt:lpstr>Calibri</vt:lpstr>
      <vt:lpstr>Corbel</vt:lpstr>
      <vt:lpstr>Franklin Gothic Book</vt:lpstr>
      <vt:lpstr>Franklin Gothic Demi</vt:lpstr>
      <vt:lpstr>Wingdings 2</vt:lpstr>
      <vt:lpstr>ДивидендVTI</vt:lpstr>
      <vt:lpstr>Презентация PowerPoint</vt:lpstr>
      <vt:lpstr>СХЕМА ЦИФРОВОЙ ВЕРТИКАЛИ СТРОИТЕЛЬНОЙ ОТРАСЛИ</vt:lpstr>
      <vt:lpstr>ИСУП включает в свой состав следующие функциональные подсистемы:</vt:lpstr>
      <vt:lpstr>Подсистема единого реестра объектов капитального строительства</vt:lpstr>
      <vt:lpstr>Подсистема финансового мониторинга</vt:lpstr>
      <vt:lpstr>Подсистема закупочных процедур</vt:lpstr>
      <vt:lpstr>Подсистема управления проектами</vt:lpstr>
      <vt:lpstr>­Подсистема регламентированной и аналитической отчетности</vt:lpstr>
      <vt:lpstr>Подсистема картографического обеспечения</vt:lpstr>
      <vt:lpstr>Подсистема информационного моделирования</vt:lpstr>
      <vt:lpstr>Подсистема поддержки пользователей</vt:lpstr>
      <vt:lpstr>Подсистема взаимодействия с контрагентами</vt:lpstr>
      <vt:lpstr>Презентация PowerPoint</vt:lpstr>
      <vt:lpstr>Постановление правительства Ленинградской области  об Исполнительной документации  в электронном виде</vt:lpstr>
      <vt:lpstr>Внешняя информационная система EXON</vt:lpstr>
      <vt:lpstr>Внешняя информационная система ЦУС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докладу</dc:title>
  <dc:creator>Екатерина Викторовна Мельникова</dc:creator>
  <cp:lastModifiedBy>Людмила Андреевна Вихорева</cp:lastModifiedBy>
  <cp:revision>93</cp:revision>
  <cp:lastPrinted>2023-11-29T06:28:26Z</cp:lastPrinted>
  <dcterms:created xsi:type="dcterms:W3CDTF">2023-06-02T12:02:30Z</dcterms:created>
  <dcterms:modified xsi:type="dcterms:W3CDTF">2023-11-30T05:49:55Z</dcterms:modified>
</cp:coreProperties>
</file>