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62" r:id="rId4"/>
    <p:sldId id="282" r:id="rId5"/>
    <p:sldId id="283" r:id="rId6"/>
    <p:sldId id="285" r:id="rId7"/>
    <p:sldId id="286" r:id="rId8"/>
    <p:sldId id="269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91255-7410-47CD-B8D3-32207EB556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C91412-C547-4DCE-A270-D2A6D6C1C4C8}">
      <dgm:prSet phldrT="[Текст]"/>
      <dgm:spPr/>
      <dgm:t>
        <a:bodyPr/>
        <a:lstStyle/>
        <a:p>
          <a:r>
            <a:rPr lang="ru-RU" dirty="0" smtClean="0"/>
            <a:t>представителем застройщика, технического заказчика, лица, ответственного за эксплуатацию здания, сооружения, или регионального оператора по вопросам строительного контроля</a:t>
          </a:r>
          <a:endParaRPr lang="ru-RU" dirty="0"/>
        </a:p>
      </dgm:t>
    </dgm:pt>
    <dgm:pt modelId="{683AA317-D775-4A77-9366-735D58AB7686}" type="parTrans" cxnId="{E2223702-9D54-4352-A6AE-5A21864326FE}">
      <dgm:prSet/>
      <dgm:spPr/>
      <dgm:t>
        <a:bodyPr/>
        <a:lstStyle/>
        <a:p>
          <a:endParaRPr lang="ru-RU"/>
        </a:p>
      </dgm:t>
    </dgm:pt>
    <dgm:pt modelId="{467FF39F-C708-4D8A-84D8-430CD0A66BDA}" type="sibTrans" cxnId="{E2223702-9D54-4352-A6AE-5A21864326FE}">
      <dgm:prSet/>
      <dgm:spPr/>
      <dgm:t>
        <a:bodyPr/>
        <a:lstStyle/>
        <a:p>
          <a:endParaRPr lang="ru-RU"/>
        </a:p>
      </dgm:t>
    </dgm:pt>
    <dgm:pt modelId="{11BC6237-5997-4793-8E22-93CE2068A5C1}">
      <dgm:prSet phldrT="[Текст]"/>
      <dgm:spPr/>
      <dgm:t>
        <a:bodyPr/>
        <a:lstStyle/>
        <a:p>
          <a:r>
            <a:rPr lang="ru-RU" dirty="0" smtClean="0"/>
            <a:t>представителем лица, осуществляющего строительство, реконструкцию, капитальный ремонт</a:t>
          </a:r>
          <a:endParaRPr lang="ru-RU" dirty="0"/>
        </a:p>
      </dgm:t>
    </dgm:pt>
    <dgm:pt modelId="{2B35B6F5-00E4-4B55-A366-6F73C9B67F55}" type="parTrans" cxnId="{8BD2E684-04CB-4CB4-BA79-0FBB4739B7B9}">
      <dgm:prSet/>
      <dgm:spPr/>
      <dgm:t>
        <a:bodyPr/>
        <a:lstStyle/>
        <a:p>
          <a:endParaRPr lang="ru-RU"/>
        </a:p>
      </dgm:t>
    </dgm:pt>
    <dgm:pt modelId="{926773C4-7C30-4FAA-B8D4-B387244B7E57}" type="sibTrans" cxnId="{8BD2E684-04CB-4CB4-BA79-0FBB4739B7B9}">
      <dgm:prSet/>
      <dgm:spPr/>
      <dgm:t>
        <a:bodyPr/>
        <a:lstStyle/>
        <a:p>
          <a:endParaRPr lang="ru-RU"/>
        </a:p>
      </dgm:t>
    </dgm:pt>
    <dgm:pt modelId="{2BDE7C62-0B27-4DF9-922A-4AADF3D6B717}">
      <dgm:prSet phldrT="[Текст]"/>
      <dgm:spPr/>
      <dgm:t>
        <a:bodyPr/>
        <a:lstStyle/>
        <a:p>
          <a:r>
            <a:rPr lang="ru-RU" dirty="0" smtClean="0"/>
            <a:t>представителем лица, осуществляющего строительство, реконструкцию, капитальный ремонт, по вопросам строительного контроля</a:t>
          </a:r>
          <a:endParaRPr lang="ru-RU" dirty="0"/>
        </a:p>
      </dgm:t>
    </dgm:pt>
    <dgm:pt modelId="{D977E908-BE3E-46DF-80F3-A8072551923F}" type="parTrans" cxnId="{D8764E18-42B2-4E2E-ABE2-0197048E6DF7}">
      <dgm:prSet/>
      <dgm:spPr/>
      <dgm:t>
        <a:bodyPr/>
        <a:lstStyle/>
        <a:p>
          <a:endParaRPr lang="ru-RU"/>
        </a:p>
      </dgm:t>
    </dgm:pt>
    <dgm:pt modelId="{28A11F35-708F-49BC-9F14-F96D7CC4A245}" type="sibTrans" cxnId="{D8764E18-42B2-4E2E-ABE2-0197048E6DF7}">
      <dgm:prSet/>
      <dgm:spPr/>
      <dgm:t>
        <a:bodyPr/>
        <a:lstStyle/>
        <a:p>
          <a:endParaRPr lang="ru-RU"/>
        </a:p>
      </dgm:t>
    </dgm:pt>
    <dgm:pt modelId="{A41FE79F-26DD-4C4A-8C2C-BBD392CF72EA}">
      <dgm:prSet phldrT="[Текст]"/>
      <dgm:spPr/>
      <dgm:t>
        <a:bodyPr/>
        <a:lstStyle/>
        <a:p>
          <a:r>
            <a:rPr lang="ru-RU" dirty="0" smtClean="0"/>
            <a:t>представителем лица, осуществляющего подготовку проектной документации</a:t>
          </a:r>
          <a:endParaRPr lang="ru-RU" dirty="0"/>
        </a:p>
      </dgm:t>
    </dgm:pt>
    <dgm:pt modelId="{BC167426-A6EB-48CC-B152-F3D032244FEB}" type="parTrans" cxnId="{8DC73B9E-47B7-43A9-8E9B-8B0BBEA9A8C4}">
      <dgm:prSet/>
      <dgm:spPr/>
      <dgm:t>
        <a:bodyPr/>
        <a:lstStyle/>
        <a:p>
          <a:endParaRPr lang="ru-RU"/>
        </a:p>
      </dgm:t>
    </dgm:pt>
    <dgm:pt modelId="{CD121680-A871-4C76-8E0B-9C63D4B78D33}" type="sibTrans" cxnId="{8DC73B9E-47B7-43A9-8E9B-8B0BBEA9A8C4}">
      <dgm:prSet/>
      <dgm:spPr/>
      <dgm:t>
        <a:bodyPr/>
        <a:lstStyle/>
        <a:p>
          <a:endParaRPr lang="ru-RU"/>
        </a:p>
      </dgm:t>
    </dgm:pt>
    <dgm:pt modelId="{DAD79403-07F8-459C-8375-A50E1D37596B}">
      <dgm:prSet phldrT="[Текст]"/>
      <dgm:spPr/>
      <dgm:t>
        <a:bodyPr/>
        <a:lstStyle/>
        <a:p>
          <a:r>
            <a:rPr lang="ru-RU" dirty="0" smtClean="0"/>
            <a:t>представителем лица, непосредственно выполнившим работы, исполнение которых отражается в исполнительной документации</a:t>
          </a:r>
          <a:endParaRPr lang="ru-RU" dirty="0"/>
        </a:p>
      </dgm:t>
    </dgm:pt>
    <dgm:pt modelId="{C2931404-EDB3-43B5-B725-47282B9BB854}" type="parTrans" cxnId="{48C3F3F3-27D1-4EBC-A799-815390C7BB7C}">
      <dgm:prSet/>
      <dgm:spPr/>
      <dgm:t>
        <a:bodyPr/>
        <a:lstStyle/>
        <a:p>
          <a:endParaRPr lang="ru-RU"/>
        </a:p>
      </dgm:t>
    </dgm:pt>
    <dgm:pt modelId="{8F8A62B3-0F5F-4526-BB0D-2004F3A8F020}" type="sibTrans" cxnId="{48C3F3F3-27D1-4EBC-A799-815390C7BB7C}">
      <dgm:prSet/>
      <dgm:spPr/>
      <dgm:t>
        <a:bodyPr/>
        <a:lstStyle/>
        <a:p>
          <a:endParaRPr lang="ru-RU"/>
        </a:p>
      </dgm:t>
    </dgm:pt>
    <dgm:pt modelId="{24567EF3-5113-49E7-B9E7-57293E35A6AE}">
      <dgm:prSet phldrT="[Текст]"/>
      <dgm:spPr/>
      <dgm:t>
        <a:bodyPr/>
        <a:lstStyle/>
        <a:p>
          <a:r>
            <a:rPr lang="ru-RU" dirty="0" smtClean="0"/>
            <a:t>представителем организации, осуществляющей эксплуатацию сетей инженерно-технического обеспечения </a:t>
          </a:r>
          <a:endParaRPr lang="ru-RU" dirty="0"/>
        </a:p>
      </dgm:t>
    </dgm:pt>
    <dgm:pt modelId="{A49CAD6A-D302-45BB-A28B-AFCE1E164907}" type="parTrans" cxnId="{E570525D-B1FA-4A17-A259-B18B5265CBD9}">
      <dgm:prSet/>
      <dgm:spPr/>
      <dgm:t>
        <a:bodyPr/>
        <a:lstStyle/>
        <a:p>
          <a:endParaRPr lang="ru-RU"/>
        </a:p>
      </dgm:t>
    </dgm:pt>
    <dgm:pt modelId="{A5338EF4-6295-426E-AB9A-5ACC3DCD247F}" type="sibTrans" cxnId="{E570525D-B1FA-4A17-A259-B18B5265CBD9}">
      <dgm:prSet/>
      <dgm:spPr/>
      <dgm:t>
        <a:bodyPr/>
        <a:lstStyle/>
        <a:p>
          <a:endParaRPr lang="ru-RU"/>
        </a:p>
      </dgm:t>
    </dgm:pt>
    <dgm:pt modelId="{49EBAF9B-B56D-499F-BACA-5A70D5D6608F}" type="pres">
      <dgm:prSet presAssocID="{8E591255-7410-47CD-B8D3-32207EB556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98F4C78-69E1-4172-831F-3DB7817A5BF4}" type="pres">
      <dgm:prSet presAssocID="{8E591255-7410-47CD-B8D3-32207EB55636}" presName="Name1" presStyleCnt="0"/>
      <dgm:spPr/>
    </dgm:pt>
    <dgm:pt modelId="{97E5F099-FBBA-49F8-9DB7-78CED14FC994}" type="pres">
      <dgm:prSet presAssocID="{8E591255-7410-47CD-B8D3-32207EB55636}" presName="cycle" presStyleCnt="0"/>
      <dgm:spPr/>
    </dgm:pt>
    <dgm:pt modelId="{A007F4B5-D1E5-4529-8582-EA6571D36311}" type="pres">
      <dgm:prSet presAssocID="{8E591255-7410-47CD-B8D3-32207EB55636}" presName="srcNode" presStyleLbl="node1" presStyleIdx="0" presStyleCnt="6"/>
      <dgm:spPr/>
    </dgm:pt>
    <dgm:pt modelId="{2B78FF43-8938-43F4-B71D-EC59553C11D7}" type="pres">
      <dgm:prSet presAssocID="{8E591255-7410-47CD-B8D3-32207EB55636}" presName="conn" presStyleLbl="parChTrans1D2" presStyleIdx="0" presStyleCnt="1"/>
      <dgm:spPr/>
      <dgm:t>
        <a:bodyPr/>
        <a:lstStyle/>
        <a:p>
          <a:endParaRPr lang="ru-RU"/>
        </a:p>
      </dgm:t>
    </dgm:pt>
    <dgm:pt modelId="{3A313293-4730-4981-9988-6203BD14BC7B}" type="pres">
      <dgm:prSet presAssocID="{8E591255-7410-47CD-B8D3-32207EB55636}" presName="extraNode" presStyleLbl="node1" presStyleIdx="0" presStyleCnt="6"/>
      <dgm:spPr/>
    </dgm:pt>
    <dgm:pt modelId="{467093D5-4578-4E1A-9760-EE1D59918C9F}" type="pres">
      <dgm:prSet presAssocID="{8E591255-7410-47CD-B8D3-32207EB55636}" presName="dstNode" presStyleLbl="node1" presStyleIdx="0" presStyleCnt="6"/>
      <dgm:spPr/>
    </dgm:pt>
    <dgm:pt modelId="{C91CE6AC-767E-4C57-93D9-89B565C3BF51}" type="pres">
      <dgm:prSet presAssocID="{21C91412-C547-4DCE-A270-D2A6D6C1C4C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10B4E-7741-4638-86DB-5DE5212B11C1}" type="pres">
      <dgm:prSet presAssocID="{21C91412-C547-4DCE-A270-D2A6D6C1C4C8}" presName="accent_1" presStyleCnt="0"/>
      <dgm:spPr/>
    </dgm:pt>
    <dgm:pt modelId="{7F938C59-20C1-4E23-B088-F6BAE8A28985}" type="pres">
      <dgm:prSet presAssocID="{21C91412-C547-4DCE-A270-D2A6D6C1C4C8}" presName="accentRepeatNode" presStyleLbl="solidFgAcc1" presStyleIdx="0" presStyleCnt="6" custLinFactNeighborX="9124" custLinFactNeighborY="-634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C7B1BB4-F38B-4F0A-92A0-6D52B1E910A9}" type="pres">
      <dgm:prSet presAssocID="{11BC6237-5997-4793-8E22-93CE2068A5C1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12A1E-5FA3-48CA-AFA7-A0A32F458A9B}" type="pres">
      <dgm:prSet presAssocID="{11BC6237-5997-4793-8E22-93CE2068A5C1}" presName="accent_2" presStyleCnt="0"/>
      <dgm:spPr/>
    </dgm:pt>
    <dgm:pt modelId="{7D550769-0DF2-4E4A-885A-2ED1E7AD29E9}" type="pres">
      <dgm:prSet presAssocID="{11BC6237-5997-4793-8E22-93CE2068A5C1}" presName="accentRepeatNode" presStyleLbl="solidFgAcc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170D4DE-1E7F-4E4E-9FC8-5FDF43F2D907}" type="pres">
      <dgm:prSet presAssocID="{2BDE7C62-0B27-4DF9-922A-4AADF3D6B71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C4A19-A219-4549-B1F4-160C90230916}" type="pres">
      <dgm:prSet presAssocID="{2BDE7C62-0B27-4DF9-922A-4AADF3D6B717}" presName="accent_3" presStyleCnt="0"/>
      <dgm:spPr/>
    </dgm:pt>
    <dgm:pt modelId="{4352C034-D600-4BE2-A3B5-B6A8308FC9BC}" type="pres">
      <dgm:prSet presAssocID="{2BDE7C62-0B27-4DF9-922A-4AADF3D6B717}" presName="accentRepeatNode" presStyleLbl="solidFgAcc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E7A3021-18BF-419E-B837-553F659B6FB1}" type="pres">
      <dgm:prSet presAssocID="{A41FE79F-26DD-4C4A-8C2C-BBD392CF72EA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8194D-6FA2-4F45-A968-05C5D7FD5C49}" type="pres">
      <dgm:prSet presAssocID="{A41FE79F-26DD-4C4A-8C2C-BBD392CF72EA}" presName="accent_4" presStyleCnt="0"/>
      <dgm:spPr/>
    </dgm:pt>
    <dgm:pt modelId="{744AE7E6-8668-4F2D-95A6-15B5E2A3ACFA}" type="pres">
      <dgm:prSet presAssocID="{A41FE79F-26DD-4C4A-8C2C-BBD392CF72EA}" presName="accentRepeatNode" presStyleLbl="solidFgAcc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A2C6C05-C285-40BA-9270-9870304C26FB}" type="pres">
      <dgm:prSet presAssocID="{DAD79403-07F8-459C-8375-A50E1D37596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2B2E3-EC44-4FC7-A0E1-44F8972BE3EC}" type="pres">
      <dgm:prSet presAssocID="{DAD79403-07F8-459C-8375-A50E1D37596B}" presName="accent_5" presStyleCnt="0"/>
      <dgm:spPr/>
    </dgm:pt>
    <dgm:pt modelId="{76CECBE9-EAF0-4076-A59A-40F092AD636D}" type="pres">
      <dgm:prSet presAssocID="{DAD79403-07F8-459C-8375-A50E1D37596B}" presName="accentRepeatNode" presStyleLbl="solidFgAcc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2FCA4A5-9F13-4B89-B74A-C4B072F75806}" type="pres">
      <dgm:prSet presAssocID="{24567EF3-5113-49E7-B9E7-57293E35A6A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EB427-8050-4C4E-AC47-62A4B946AD00}" type="pres">
      <dgm:prSet presAssocID="{24567EF3-5113-49E7-B9E7-57293E35A6AE}" presName="accent_6" presStyleCnt="0"/>
      <dgm:spPr/>
    </dgm:pt>
    <dgm:pt modelId="{85049E6D-B8DD-4331-B908-E8D5E9C4D696}" type="pres">
      <dgm:prSet presAssocID="{24567EF3-5113-49E7-B9E7-57293E35A6AE}" presName="accentRepeatNode" presStyleLbl="solidFgAcc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8BD2E684-04CB-4CB4-BA79-0FBB4739B7B9}" srcId="{8E591255-7410-47CD-B8D3-32207EB55636}" destId="{11BC6237-5997-4793-8E22-93CE2068A5C1}" srcOrd="1" destOrd="0" parTransId="{2B35B6F5-00E4-4B55-A366-6F73C9B67F55}" sibTransId="{926773C4-7C30-4FAA-B8D4-B387244B7E57}"/>
    <dgm:cxn modelId="{B229F3C9-BD03-4DA8-A48D-643BE0F9BDD2}" type="presOf" srcId="{467FF39F-C708-4D8A-84D8-430CD0A66BDA}" destId="{2B78FF43-8938-43F4-B71D-EC59553C11D7}" srcOrd="0" destOrd="0" presId="urn:microsoft.com/office/officeart/2008/layout/VerticalCurvedList"/>
    <dgm:cxn modelId="{48C3F3F3-27D1-4EBC-A799-815390C7BB7C}" srcId="{8E591255-7410-47CD-B8D3-32207EB55636}" destId="{DAD79403-07F8-459C-8375-A50E1D37596B}" srcOrd="4" destOrd="0" parTransId="{C2931404-EDB3-43B5-B725-47282B9BB854}" sibTransId="{8F8A62B3-0F5F-4526-BB0D-2004F3A8F020}"/>
    <dgm:cxn modelId="{E570525D-B1FA-4A17-A259-B18B5265CBD9}" srcId="{8E591255-7410-47CD-B8D3-32207EB55636}" destId="{24567EF3-5113-49E7-B9E7-57293E35A6AE}" srcOrd="5" destOrd="0" parTransId="{A49CAD6A-D302-45BB-A28B-AFCE1E164907}" sibTransId="{A5338EF4-6295-426E-AB9A-5ACC3DCD247F}"/>
    <dgm:cxn modelId="{8DC73B9E-47B7-43A9-8E9B-8B0BBEA9A8C4}" srcId="{8E591255-7410-47CD-B8D3-32207EB55636}" destId="{A41FE79F-26DD-4C4A-8C2C-BBD392CF72EA}" srcOrd="3" destOrd="0" parTransId="{BC167426-A6EB-48CC-B152-F3D032244FEB}" sibTransId="{CD121680-A871-4C76-8E0B-9C63D4B78D33}"/>
    <dgm:cxn modelId="{8204A755-B36B-4B7A-BA5B-22E7B12658AC}" type="presOf" srcId="{2BDE7C62-0B27-4DF9-922A-4AADF3D6B717}" destId="{6170D4DE-1E7F-4E4E-9FC8-5FDF43F2D907}" srcOrd="0" destOrd="0" presId="urn:microsoft.com/office/officeart/2008/layout/VerticalCurvedList"/>
    <dgm:cxn modelId="{3B0DBDAF-3C94-403A-8FD6-250BB604A9DB}" type="presOf" srcId="{8E591255-7410-47CD-B8D3-32207EB55636}" destId="{49EBAF9B-B56D-499F-BACA-5A70D5D6608F}" srcOrd="0" destOrd="0" presId="urn:microsoft.com/office/officeart/2008/layout/VerticalCurvedList"/>
    <dgm:cxn modelId="{BD5F5C34-7978-4D1A-AAEC-020050F8879F}" type="presOf" srcId="{11BC6237-5997-4793-8E22-93CE2068A5C1}" destId="{5C7B1BB4-F38B-4F0A-92A0-6D52B1E910A9}" srcOrd="0" destOrd="0" presId="urn:microsoft.com/office/officeart/2008/layout/VerticalCurvedList"/>
    <dgm:cxn modelId="{E2223702-9D54-4352-A6AE-5A21864326FE}" srcId="{8E591255-7410-47CD-B8D3-32207EB55636}" destId="{21C91412-C547-4DCE-A270-D2A6D6C1C4C8}" srcOrd="0" destOrd="0" parTransId="{683AA317-D775-4A77-9366-735D58AB7686}" sibTransId="{467FF39F-C708-4D8A-84D8-430CD0A66BDA}"/>
    <dgm:cxn modelId="{4F45CB91-E5B7-4E95-B72B-203426D1666E}" type="presOf" srcId="{24567EF3-5113-49E7-B9E7-57293E35A6AE}" destId="{D2FCA4A5-9F13-4B89-B74A-C4B072F75806}" srcOrd="0" destOrd="0" presId="urn:microsoft.com/office/officeart/2008/layout/VerticalCurvedList"/>
    <dgm:cxn modelId="{D8764E18-42B2-4E2E-ABE2-0197048E6DF7}" srcId="{8E591255-7410-47CD-B8D3-32207EB55636}" destId="{2BDE7C62-0B27-4DF9-922A-4AADF3D6B717}" srcOrd="2" destOrd="0" parTransId="{D977E908-BE3E-46DF-80F3-A8072551923F}" sibTransId="{28A11F35-708F-49BC-9F14-F96D7CC4A245}"/>
    <dgm:cxn modelId="{482EFFCA-7A48-4F2B-84F0-D6BEF74AB09A}" type="presOf" srcId="{21C91412-C547-4DCE-A270-D2A6D6C1C4C8}" destId="{C91CE6AC-767E-4C57-93D9-89B565C3BF51}" srcOrd="0" destOrd="0" presId="urn:microsoft.com/office/officeart/2008/layout/VerticalCurvedList"/>
    <dgm:cxn modelId="{C8513B35-7DBB-4CD0-A37F-B6225D10B05F}" type="presOf" srcId="{DAD79403-07F8-459C-8375-A50E1D37596B}" destId="{1A2C6C05-C285-40BA-9270-9870304C26FB}" srcOrd="0" destOrd="0" presId="urn:microsoft.com/office/officeart/2008/layout/VerticalCurvedList"/>
    <dgm:cxn modelId="{95A41CC9-0055-4F11-ABC3-FB65D1164497}" type="presOf" srcId="{A41FE79F-26DD-4C4A-8C2C-BBD392CF72EA}" destId="{4E7A3021-18BF-419E-B837-553F659B6FB1}" srcOrd="0" destOrd="0" presId="urn:microsoft.com/office/officeart/2008/layout/VerticalCurvedList"/>
    <dgm:cxn modelId="{3AECEFAD-4D94-45D3-8EE8-3D7F388C28B5}" type="presParOf" srcId="{49EBAF9B-B56D-499F-BACA-5A70D5D6608F}" destId="{898F4C78-69E1-4172-831F-3DB7817A5BF4}" srcOrd="0" destOrd="0" presId="urn:microsoft.com/office/officeart/2008/layout/VerticalCurvedList"/>
    <dgm:cxn modelId="{7004FFA1-7670-4B39-A7E8-3308B1D91893}" type="presParOf" srcId="{898F4C78-69E1-4172-831F-3DB7817A5BF4}" destId="{97E5F099-FBBA-49F8-9DB7-78CED14FC994}" srcOrd="0" destOrd="0" presId="urn:microsoft.com/office/officeart/2008/layout/VerticalCurvedList"/>
    <dgm:cxn modelId="{C4AF175F-689A-4CE5-8A47-F150BAB70E9B}" type="presParOf" srcId="{97E5F099-FBBA-49F8-9DB7-78CED14FC994}" destId="{A007F4B5-D1E5-4529-8582-EA6571D36311}" srcOrd="0" destOrd="0" presId="urn:microsoft.com/office/officeart/2008/layout/VerticalCurvedList"/>
    <dgm:cxn modelId="{C6563486-DB93-4BC7-94F2-41A5F83E4C86}" type="presParOf" srcId="{97E5F099-FBBA-49F8-9DB7-78CED14FC994}" destId="{2B78FF43-8938-43F4-B71D-EC59553C11D7}" srcOrd="1" destOrd="0" presId="urn:microsoft.com/office/officeart/2008/layout/VerticalCurvedList"/>
    <dgm:cxn modelId="{C03EEE5F-8A64-45E3-AC87-2647B1A93202}" type="presParOf" srcId="{97E5F099-FBBA-49F8-9DB7-78CED14FC994}" destId="{3A313293-4730-4981-9988-6203BD14BC7B}" srcOrd="2" destOrd="0" presId="urn:microsoft.com/office/officeart/2008/layout/VerticalCurvedList"/>
    <dgm:cxn modelId="{3B12A659-C9EC-46AB-810E-BCE3C0A18C27}" type="presParOf" srcId="{97E5F099-FBBA-49F8-9DB7-78CED14FC994}" destId="{467093D5-4578-4E1A-9760-EE1D59918C9F}" srcOrd="3" destOrd="0" presId="urn:microsoft.com/office/officeart/2008/layout/VerticalCurvedList"/>
    <dgm:cxn modelId="{1C73CA55-2B5D-49F2-A0AE-F5FCF024604D}" type="presParOf" srcId="{898F4C78-69E1-4172-831F-3DB7817A5BF4}" destId="{C91CE6AC-767E-4C57-93D9-89B565C3BF51}" srcOrd="1" destOrd="0" presId="urn:microsoft.com/office/officeart/2008/layout/VerticalCurvedList"/>
    <dgm:cxn modelId="{B3243BC0-9410-42F4-9FC7-40794F5AFDFF}" type="presParOf" srcId="{898F4C78-69E1-4172-831F-3DB7817A5BF4}" destId="{90E10B4E-7741-4638-86DB-5DE5212B11C1}" srcOrd="2" destOrd="0" presId="urn:microsoft.com/office/officeart/2008/layout/VerticalCurvedList"/>
    <dgm:cxn modelId="{1730FD7A-98A5-4573-AEEF-8AFE5D910CD3}" type="presParOf" srcId="{90E10B4E-7741-4638-86DB-5DE5212B11C1}" destId="{7F938C59-20C1-4E23-B088-F6BAE8A28985}" srcOrd="0" destOrd="0" presId="urn:microsoft.com/office/officeart/2008/layout/VerticalCurvedList"/>
    <dgm:cxn modelId="{2A4ACAF7-2818-4B4D-90A5-2D86FB55A0CA}" type="presParOf" srcId="{898F4C78-69E1-4172-831F-3DB7817A5BF4}" destId="{5C7B1BB4-F38B-4F0A-92A0-6D52B1E910A9}" srcOrd="3" destOrd="0" presId="urn:microsoft.com/office/officeart/2008/layout/VerticalCurvedList"/>
    <dgm:cxn modelId="{B1F5F823-7916-4BCC-89CB-925F81F01F50}" type="presParOf" srcId="{898F4C78-69E1-4172-831F-3DB7817A5BF4}" destId="{6DD12A1E-5FA3-48CA-AFA7-A0A32F458A9B}" srcOrd="4" destOrd="0" presId="urn:microsoft.com/office/officeart/2008/layout/VerticalCurvedList"/>
    <dgm:cxn modelId="{2B7F98A5-F672-4320-8A0D-85D008248E0A}" type="presParOf" srcId="{6DD12A1E-5FA3-48CA-AFA7-A0A32F458A9B}" destId="{7D550769-0DF2-4E4A-885A-2ED1E7AD29E9}" srcOrd="0" destOrd="0" presId="urn:microsoft.com/office/officeart/2008/layout/VerticalCurvedList"/>
    <dgm:cxn modelId="{A679B13E-8E33-4596-9D8B-1DF4119D38F9}" type="presParOf" srcId="{898F4C78-69E1-4172-831F-3DB7817A5BF4}" destId="{6170D4DE-1E7F-4E4E-9FC8-5FDF43F2D907}" srcOrd="5" destOrd="0" presId="urn:microsoft.com/office/officeart/2008/layout/VerticalCurvedList"/>
    <dgm:cxn modelId="{18CDA1B5-8948-4AFA-96A5-9B0C318BCA2F}" type="presParOf" srcId="{898F4C78-69E1-4172-831F-3DB7817A5BF4}" destId="{1A9C4A19-A219-4549-B1F4-160C90230916}" srcOrd="6" destOrd="0" presId="urn:microsoft.com/office/officeart/2008/layout/VerticalCurvedList"/>
    <dgm:cxn modelId="{FE60253B-31A0-46D5-A4D2-179C5ACD5B6B}" type="presParOf" srcId="{1A9C4A19-A219-4549-B1F4-160C90230916}" destId="{4352C034-D600-4BE2-A3B5-B6A8308FC9BC}" srcOrd="0" destOrd="0" presId="urn:microsoft.com/office/officeart/2008/layout/VerticalCurvedList"/>
    <dgm:cxn modelId="{345A029C-729A-4C49-9C73-077EEE7257B2}" type="presParOf" srcId="{898F4C78-69E1-4172-831F-3DB7817A5BF4}" destId="{4E7A3021-18BF-419E-B837-553F659B6FB1}" srcOrd="7" destOrd="0" presId="urn:microsoft.com/office/officeart/2008/layout/VerticalCurvedList"/>
    <dgm:cxn modelId="{BFC9410C-679A-4818-ABB9-A1FCD6C5A53C}" type="presParOf" srcId="{898F4C78-69E1-4172-831F-3DB7817A5BF4}" destId="{9C38194D-6FA2-4F45-A968-05C5D7FD5C49}" srcOrd="8" destOrd="0" presId="urn:microsoft.com/office/officeart/2008/layout/VerticalCurvedList"/>
    <dgm:cxn modelId="{CFFDBB8F-A64D-4715-BF75-E49A1EA63134}" type="presParOf" srcId="{9C38194D-6FA2-4F45-A968-05C5D7FD5C49}" destId="{744AE7E6-8668-4F2D-95A6-15B5E2A3ACFA}" srcOrd="0" destOrd="0" presId="urn:microsoft.com/office/officeart/2008/layout/VerticalCurvedList"/>
    <dgm:cxn modelId="{D8D38832-7D43-4AA1-A132-645F3282F804}" type="presParOf" srcId="{898F4C78-69E1-4172-831F-3DB7817A5BF4}" destId="{1A2C6C05-C285-40BA-9270-9870304C26FB}" srcOrd="9" destOrd="0" presId="urn:microsoft.com/office/officeart/2008/layout/VerticalCurvedList"/>
    <dgm:cxn modelId="{DE647F89-7D9A-4E87-826F-B117D0116922}" type="presParOf" srcId="{898F4C78-69E1-4172-831F-3DB7817A5BF4}" destId="{EAB2B2E3-EC44-4FC7-A0E1-44F8972BE3EC}" srcOrd="10" destOrd="0" presId="urn:microsoft.com/office/officeart/2008/layout/VerticalCurvedList"/>
    <dgm:cxn modelId="{E372B6EB-6502-4664-BE9D-DE93773B71A5}" type="presParOf" srcId="{EAB2B2E3-EC44-4FC7-A0E1-44F8972BE3EC}" destId="{76CECBE9-EAF0-4076-A59A-40F092AD636D}" srcOrd="0" destOrd="0" presId="urn:microsoft.com/office/officeart/2008/layout/VerticalCurvedList"/>
    <dgm:cxn modelId="{E7D5F09D-926B-4B88-B47B-0840E2E9D54A}" type="presParOf" srcId="{898F4C78-69E1-4172-831F-3DB7817A5BF4}" destId="{D2FCA4A5-9F13-4B89-B74A-C4B072F75806}" srcOrd="11" destOrd="0" presId="urn:microsoft.com/office/officeart/2008/layout/VerticalCurvedList"/>
    <dgm:cxn modelId="{EE69A2E6-E83A-46CE-B57F-70CE7DD15A57}" type="presParOf" srcId="{898F4C78-69E1-4172-831F-3DB7817A5BF4}" destId="{C90EB427-8050-4C4E-AC47-62A4B946AD00}" srcOrd="12" destOrd="0" presId="urn:microsoft.com/office/officeart/2008/layout/VerticalCurvedList"/>
    <dgm:cxn modelId="{6EF94FC7-2B3D-45EB-A548-60696B14DDA5}" type="presParOf" srcId="{C90EB427-8050-4C4E-AC47-62A4B946AD00}" destId="{85049E6D-B8DD-4331-B908-E8D5E9C4D6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8FF43-8938-43F4-B71D-EC59553C11D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CE6AC-767E-4C57-93D9-89B565C3BF51}">
      <dsp:nvSpPr>
        <dsp:cNvPr id="0" name=""/>
        <dsp:cNvSpPr/>
      </dsp:nvSpPr>
      <dsp:spPr>
        <a:xfrm>
          <a:off x="328048" y="214010"/>
          <a:ext cx="7956412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представителем застройщика, технического заказчика, лица, ответственного за эксплуатацию здания, сооружения, или регионального оператора по вопросам строительного контроля</a:t>
          </a:r>
          <a:endParaRPr lang="ru-RU" sz="1200" kern="1200" dirty="0"/>
        </a:p>
      </dsp:txBody>
      <dsp:txXfrm>
        <a:off x="328048" y="214010"/>
        <a:ext cx="7956412" cy="427857"/>
      </dsp:txXfrm>
    </dsp:sp>
    <dsp:sp modelId="{7F938C59-20C1-4E23-B088-F6BAE8A28985}">
      <dsp:nvSpPr>
        <dsp:cNvPr id="0" name=""/>
        <dsp:cNvSpPr/>
      </dsp:nvSpPr>
      <dsp:spPr>
        <a:xfrm>
          <a:off x="109434" y="126604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B1BB4-F38B-4F0A-92A0-6D52B1E910A9}">
      <dsp:nvSpPr>
        <dsp:cNvPr id="0" name=""/>
        <dsp:cNvSpPr/>
      </dsp:nvSpPr>
      <dsp:spPr>
        <a:xfrm>
          <a:off x="679991" y="855715"/>
          <a:ext cx="7604470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представителем лица, осуществляющего строительство, реконструкцию, капитальный ремонт</a:t>
          </a:r>
          <a:endParaRPr lang="ru-RU" sz="1200" kern="1200" dirty="0"/>
        </a:p>
      </dsp:txBody>
      <dsp:txXfrm>
        <a:off x="679991" y="855715"/>
        <a:ext cx="7604470" cy="427857"/>
      </dsp:txXfrm>
    </dsp:sp>
    <dsp:sp modelId="{7D550769-0DF2-4E4A-885A-2ED1E7AD29E9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0D4DE-1E7F-4E4E-9FC8-5FDF43F2D907}">
      <dsp:nvSpPr>
        <dsp:cNvPr id="0" name=""/>
        <dsp:cNvSpPr/>
      </dsp:nvSpPr>
      <dsp:spPr>
        <a:xfrm>
          <a:off x="840925" y="1497421"/>
          <a:ext cx="7443536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представителем лица, осуществляющего строительство, реконструкцию, капитальный ремонт, по вопросам строительного контроля</a:t>
          </a:r>
          <a:endParaRPr lang="ru-RU" sz="1200" kern="1200" dirty="0"/>
        </a:p>
      </dsp:txBody>
      <dsp:txXfrm>
        <a:off x="840925" y="1497421"/>
        <a:ext cx="7443536" cy="427857"/>
      </dsp:txXfrm>
    </dsp:sp>
    <dsp:sp modelId="{4352C034-D600-4BE2-A3B5-B6A8308FC9BC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A3021-18BF-419E-B837-553F659B6FB1}">
      <dsp:nvSpPr>
        <dsp:cNvPr id="0" name=""/>
        <dsp:cNvSpPr/>
      </dsp:nvSpPr>
      <dsp:spPr>
        <a:xfrm>
          <a:off x="840925" y="2138720"/>
          <a:ext cx="7443536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представителем лица, осуществляющего подготовку проектной документации</a:t>
          </a:r>
          <a:endParaRPr lang="ru-RU" sz="1200" kern="1200" dirty="0"/>
        </a:p>
      </dsp:txBody>
      <dsp:txXfrm>
        <a:off x="840925" y="2138720"/>
        <a:ext cx="7443536" cy="427857"/>
      </dsp:txXfrm>
    </dsp:sp>
    <dsp:sp modelId="{744AE7E6-8668-4F2D-95A6-15B5E2A3ACFA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C6C05-C285-40BA-9270-9870304C26FB}">
      <dsp:nvSpPr>
        <dsp:cNvPr id="0" name=""/>
        <dsp:cNvSpPr/>
      </dsp:nvSpPr>
      <dsp:spPr>
        <a:xfrm>
          <a:off x="679991" y="2780426"/>
          <a:ext cx="7604470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представителем лица, непосредственно выполнившим работы, исполнение которых отражается в исполнительной документации</a:t>
          </a:r>
          <a:endParaRPr lang="ru-RU" sz="1200" kern="1200" dirty="0"/>
        </a:p>
      </dsp:txBody>
      <dsp:txXfrm>
        <a:off x="679991" y="2780426"/>
        <a:ext cx="7604470" cy="427857"/>
      </dsp:txXfrm>
    </dsp:sp>
    <dsp:sp modelId="{76CECBE9-EAF0-4076-A59A-40F092AD636D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CA4A5-9F13-4B89-B74A-C4B072F75806}">
      <dsp:nvSpPr>
        <dsp:cNvPr id="0" name=""/>
        <dsp:cNvSpPr/>
      </dsp:nvSpPr>
      <dsp:spPr>
        <a:xfrm>
          <a:off x="328048" y="3422131"/>
          <a:ext cx="7956412" cy="427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представителем организации, осуществляющей эксплуатацию сетей инженерно-технического обеспечения </a:t>
          </a:r>
          <a:endParaRPr lang="ru-RU" sz="1200" kern="1200" dirty="0"/>
        </a:p>
      </dsp:txBody>
      <dsp:txXfrm>
        <a:off x="328048" y="3422131"/>
        <a:ext cx="7956412" cy="427857"/>
      </dsp:txXfrm>
    </dsp:sp>
    <dsp:sp modelId="{85049E6D-B8DD-4331-B908-E8D5E9C4D696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08F8A-58B5-44D1-982C-DE77F880BE57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7901B-4A9D-4E86-B9D3-FD66876A4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5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798" cy="5143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27534"/>
            <a:ext cx="64442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Правительство Ленинградской области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95686"/>
            <a:ext cx="8640960" cy="2592288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   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48421"/>
            <a:ext cx="1319279" cy="1243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Герб Ленинградской области — Википед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8707"/>
            <a:ext cx="1146446" cy="130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42807" y="2246027"/>
            <a:ext cx="71056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ДОКЛАД</a:t>
            </a:r>
          </a:p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Ведение исполнительной документации при выполнении работ по строительству, реконструкции объектов капитального строительства 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форме электронных документов 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нормативно-правовое регулирование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5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sb_abramova\Downloads\Primery-zayavlenij-1024x768-1.jpe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58" y="2474691"/>
            <a:ext cx="979200" cy="734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03498"/>
            <a:ext cx="7826594" cy="67507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Основные законодательные акты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48" y="2125523"/>
            <a:ext cx="7799215" cy="10838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47" y="1514324"/>
            <a:ext cx="7867088" cy="5373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9552" y="3768114"/>
            <a:ext cx="8352928" cy="1015663"/>
          </a:xfrm>
          <a:prstGeom prst="rect">
            <a:avLst/>
          </a:prstGeom>
          <a:gradFill>
            <a:gsLst>
              <a:gs pos="23898">
                <a:srgbClr val="E0E8F3"/>
              </a:gs>
              <a:gs pos="65178">
                <a:srgbClr val="B9CCE4"/>
              </a:gs>
              <a:gs pos="59702">
                <a:srgbClr val="BECFE6"/>
              </a:gs>
              <a:gs pos="51233">
                <a:srgbClr val="C6D5E9"/>
              </a:gs>
              <a:gs pos="34336">
                <a:srgbClr val="D6E1EF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</a:rPr>
              <a:t>Исполнительная документация представляет собой документацию, содержащую материалы в текстовой и графической формах и отображающую фактическое исполнение функционально-технологических, конструктивных, инженерно-технических и иных решений, содержащихся в проектной документации, рабочей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документации</a:t>
            </a:r>
            <a:endParaRPr lang="ru-RU" sz="1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C:\Users\sb_abramova\Downloads\ef94ab8322327e5edd98df98e28b70af-Guarda-e-gestão-de-documentos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94" y="1384678"/>
            <a:ext cx="764841" cy="7648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75815" y="1612211"/>
            <a:ext cx="737724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solidFill>
                  <a:schemeClr val="accent2">
                    <a:lumMod val="50000"/>
                  </a:schemeClr>
                </a:solidFill>
              </a:rPr>
              <a:t>ФЗ от 19.12.2022 № 541-ФЗ в ГК РФ введено понятие «исполнительная документация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sz="1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21253" y="2125521"/>
            <a:ext cx="73772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Постановлением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</a:rPr>
              <a:t>Правительства РФ от 01.12.2021 № 2161 (ред. от 30.03.2023) </a:t>
            </a:r>
            <a:r>
              <a:rPr 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Минстрой РФ устанавливает </a:t>
            </a:r>
            <a:r>
              <a:rPr lang="ru-RU" sz="1500" b="1" dirty="0">
                <a:solidFill>
                  <a:schemeClr val="accent2">
                    <a:lumMod val="50000"/>
                  </a:schemeClr>
                </a:solidFill>
              </a:rPr>
              <a:t>состав и порядок ведения исполнительной документации, форму и порядок ведения общего журнала, в котором ведется учет выполнения работ;</a:t>
            </a:r>
          </a:p>
        </p:txBody>
      </p:sp>
    </p:spTree>
    <p:extLst>
      <p:ext uri="{BB962C8B-B14F-4D97-AF65-F5344CB8AC3E}">
        <p14:creationId xmlns:p14="http://schemas.microsoft.com/office/powerpoint/2010/main" val="1646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68857"/>
            <a:ext cx="7560840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Состав и порядок ведения исполнительной документации при строительстве, реконструкции, капитальном ремонте объектов капитального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строительства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15" y="1399574"/>
            <a:ext cx="8285652" cy="4303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16" y="1824071"/>
            <a:ext cx="8357662" cy="10942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427254"/>
            <a:ext cx="7837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утверждён Приказом Минстроя России от 16.05.2023 N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344/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пр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(приказ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Ростехнадзора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РД 11-02-2006 отменён)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2526619"/>
            <a:ext cx="82449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по решению застройщика, технического заказчика, лица, ответственного за эксплуатацию здания, сооружения, регионального оператора осуществляется на бумажном носителе или в форме электронных документов без дублирования на бумажном носителе при условии выполнения требований, установленных пунктами 4, 5 и 9 </a:t>
            </a:r>
          </a:p>
        </p:txBody>
      </p:sp>
      <p:pic>
        <p:nvPicPr>
          <p:cNvPr id="10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9" y="3276946"/>
            <a:ext cx="8357662" cy="9693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20083" y="3660054"/>
            <a:ext cx="8272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Застройщик, технический заказчик, лицо, ответственное за эксплуатацию здания, сооружения, региональный оператор определяют и утверждают перечень исполнительной документации объекта капитального строительства в соответствии с составом исполнительной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документации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0083" y="4540909"/>
            <a:ext cx="8164385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Л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ицо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, осуществляющее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строительство,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формирует и ведет исполнительную документацию в соответствии с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этим перечнем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5544" y="1913735"/>
            <a:ext cx="7855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форма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 порядок ведения общего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журнала работ утверждён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Приказом Минстроя России от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02.12.2022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№ 1026/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</a:rPr>
              <a:t>пр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(приказ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Ростехнадзора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РД 11-05-2007 отменён)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68857"/>
            <a:ext cx="7560840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Подписание исполнительной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документации при строительстве, реконструкции, капитальном ремонте объектов капитального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строительства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69" y="1131590"/>
            <a:ext cx="8357662" cy="36667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83250849"/>
              </p:ext>
            </p:extLst>
          </p:nvPr>
        </p:nvGraphicFramePr>
        <p:xfrm>
          <a:off x="557566" y="932976"/>
          <a:ext cx="83396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3540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68857"/>
            <a:ext cx="7560840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Состав и порядок ведения исполнительной документации при строительстве, реконструкции, капитальном ремонте объектов капитального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строительства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2" y="2492216"/>
            <a:ext cx="835766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59422" y="1182062"/>
            <a:ext cx="826104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Исполнительная документация в форме электронных документов подписывается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электронной </a:t>
            </a:r>
            <a:r>
              <a:rPr lang="ru-RU" sz="1400" b="1" i="1" smtClean="0">
                <a:solidFill>
                  <a:schemeClr val="accent2">
                    <a:lumMod val="50000"/>
                  </a:schemeClr>
                </a:solidFill>
              </a:rPr>
              <a:t>подписью</a:t>
            </a:r>
            <a:r>
              <a:rPr lang="ru-RU" sz="1400" b="1" i="1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00192" y="2571750"/>
            <a:ext cx="2356394" cy="2116710"/>
          </a:xfrm>
          <a:prstGeom prst="roundRect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23000">
                <a:schemeClr val="accent2">
                  <a:lumMod val="97000"/>
                  <a:lumOff val="3000"/>
                </a:schemeClr>
              </a:gs>
              <a:gs pos="68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После размещения на официальном сайте </a:t>
            </a:r>
            <a:r>
              <a:rPr lang="ru-RU" sz="1200" b="1" dirty="0" err="1" smtClean="0">
                <a:solidFill>
                  <a:schemeClr val="accent2">
                    <a:lumMod val="50000"/>
                  </a:schemeClr>
                </a:solidFill>
              </a:rPr>
              <a:t>Министроя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в сети Интернет новой </a:t>
            </a:r>
            <a:r>
              <a:rPr lang="ru-RU" sz="1200" b="1" dirty="0" err="1">
                <a:solidFill>
                  <a:schemeClr val="accent2">
                    <a:lumMod val="50000"/>
                  </a:schemeClr>
                </a:solidFill>
              </a:rPr>
              <a:t>xml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-схемы для соответствующего документа в течение трех месяцев со дня введения ее в действие обеспечивается доступ к </a:t>
            </a:r>
            <a:r>
              <a:rPr lang="ru-RU" sz="1200" b="1" dirty="0" err="1">
                <a:solidFill>
                  <a:schemeClr val="accent2">
                    <a:lumMod val="50000"/>
                  </a:schemeClr>
                </a:solidFill>
              </a:rPr>
              <a:t>xml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-схеме, прекратившей свое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действие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2832685" y="4299942"/>
            <a:ext cx="679063" cy="288032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9422" y="2490853"/>
            <a:ext cx="2356394" cy="2169129"/>
          </a:xfrm>
          <a:prstGeom prst="roundRect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23000">
                <a:schemeClr val="accent2">
                  <a:lumMod val="97000"/>
                  <a:lumOff val="3000"/>
                </a:schemeClr>
              </a:gs>
              <a:gs pos="68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Исполнительная документация в форме электронных документов формируется и представляется в виде файлов в формате </a:t>
            </a:r>
            <a:r>
              <a:rPr lang="ru-RU" sz="1200" b="1" dirty="0" err="1">
                <a:solidFill>
                  <a:schemeClr val="accent2">
                    <a:lumMod val="50000"/>
                  </a:schemeClr>
                </a:solidFill>
              </a:rPr>
              <a:t>xml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(за исключением случая, установленного пунктом 5 настоящего Порядка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658861" y="4346422"/>
            <a:ext cx="679063" cy="288032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11749" y="2571750"/>
            <a:ext cx="2356394" cy="2116710"/>
          </a:xfrm>
          <a:prstGeom prst="roundRect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23000">
                <a:schemeClr val="accent2">
                  <a:lumMod val="97000"/>
                  <a:lumOff val="3000"/>
                </a:schemeClr>
              </a:gs>
              <a:gs pos="68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Схемы, подлежащие использованию для формирования документов в формате </a:t>
            </a:r>
            <a:r>
              <a:rPr lang="ru-RU" sz="1200" b="1" dirty="0" err="1">
                <a:solidFill>
                  <a:schemeClr val="accent2">
                    <a:lumMod val="50000"/>
                  </a:schemeClr>
                </a:solidFill>
              </a:rPr>
              <a:t>xml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 (далее - </a:t>
            </a:r>
            <a:r>
              <a:rPr lang="ru-RU" sz="1200" b="1" dirty="0" err="1">
                <a:solidFill>
                  <a:schemeClr val="accent2">
                    <a:lumMod val="50000"/>
                  </a:schemeClr>
                </a:solidFill>
              </a:rPr>
              <a:t>xml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-схемы), размещаются на официальном сайте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Минстроя в сети 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</a:rPr>
              <a:t>Интернет) и вводятся в действие по истечении трех месяцев со дня 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размещения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68857"/>
            <a:ext cx="7560840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Состав и порядок ведения исполнительной документации при строительстве, реконструкции, капитальном ремонте объектов капитального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строительства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2" y="2492216"/>
            <a:ext cx="8357662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59422" y="1182062"/>
            <a:ext cx="8261049" cy="9541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400" b="1" i="1" dirty="0">
                <a:solidFill>
                  <a:srgbClr val="C0504D">
                    <a:lumMod val="50000"/>
                  </a:srgbClr>
                </a:solidFill>
              </a:rPr>
              <a:t>В случае если на официальном сайте Министерства в сети Интернет отсутствует </a:t>
            </a:r>
            <a:r>
              <a:rPr lang="ru-RU" sz="1400" b="1" i="1" dirty="0" err="1">
                <a:solidFill>
                  <a:srgbClr val="C0504D">
                    <a:lumMod val="50000"/>
                  </a:srgbClr>
                </a:solidFill>
              </a:rPr>
              <a:t>xml</a:t>
            </a:r>
            <a:r>
              <a:rPr lang="ru-RU" sz="1400" b="1" i="1" dirty="0">
                <a:solidFill>
                  <a:srgbClr val="C0504D">
                    <a:lumMod val="50000"/>
                  </a:srgbClr>
                </a:solidFill>
              </a:rPr>
              <a:t>-схема, подлежащая использованию для формирования исполнительной документации в форме электронных документов, исполнительная документация в форме электронных документов представляется в следующих форматах</a:t>
            </a:r>
            <a:r>
              <a:rPr lang="ru-RU" sz="1400" b="1" i="1" dirty="0" smtClean="0">
                <a:solidFill>
                  <a:srgbClr val="C0504D">
                    <a:lumMod val="50000"/>
                  </a:srgbClr>
                </a:solidFill>
              </a:rPr>
              <a:t>:</a:t>
            </a:r>
            <a:endParaRPr lang="ru-RU" sz="14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954270" y="2378319"/>
            <a:ext cx="7866201" cy="1326451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07705" y="2840674"/>
            <a:ext cx="7009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doc, docx, odt - для документов с текстовым содержанием, не включающим формулы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7998" y="2516638"/>
            <a:ext cx="795650" cy="648072"/>
          </a:xfrm>
          <a:prstGeom prst="round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954270" y="3709723"/>
            <a:ext cx="7866201" cy="1326451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811091" y="4111338"/>
            <a:ext cx="700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pdf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- для документов с текстовым содержанием, в том числе включающих формулы и (или) графические изображения, а также документов с графическим содержанием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7998" y="3867894"/>
            <a:ext cx="795650" cy="628220"/>
          </a:xfrm>
          <a:prstGeom prst="round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119" y="2473561"/>
            <a:ext cx="981541" cy="731583"/>
          </a:xfrm>
          <a:prstGeom prst="rect">
            <a:avLst/>
          </a:prstGeom>
        </p:spPr>
      </p:pic>
      <p:pic>
        <p:nvPicPr>
          <p:cNvPr id="25" name="Picture 2" descr="C:\Users\sb_abramova\Downloads\Primery-zayavlenij-1024x768-1.jpe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3" y="3829758"/>
            <a:ext cx="979200" cy="734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8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68857"/>
            <a:ext cx="7560840" cy="864096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Хранение исполнительной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документации при строительстве, реконструкции, капитальном ремонте объектов капитального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строительства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32" y="1144559"/>
            <a:ext cx="8285652" cy="946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494"/>
            <a:ext cx="93610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82" y="2170090"/>
            <a:ext cx="8357662" cy="1069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65560" y="2032335"/>
            <a:ext cx="824759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 случае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осуществления государственного строительного надзора и если срок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передачи исполнительной документации не предусмотрен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договором,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исполнительная документация передается застройщику, техническому заказчику на постоянное хранение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течение пяти рабочих дней с даты получения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заключения о соответствии объекта кап. строительства требованиям проектной документации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57" y="3088642"/>
            <a:ext cx="8357662" cy="726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79904" y="3364419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Исполнительная документация хранится в течение всего срока эксплуатации объекта капитального строительства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0082" y="1399574"/>
            <a:ext cx="81283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 процессе строительства, реконструкции, капитального ремонта объекта капитального строительства исполнительная документация хранится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лицом, осуществляющим строительство.</a:t>
            </a:r>
          </a:p>
        </p:txBody>
      </p:sp>
      <p:pic>
        <p:nvPicPr>
          <p:cNvPr id="12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5" y="3767546"/>
            <a:ext cx="8357662" cy="11097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48154" y="392323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Исполнительная документация в форме электронных документов хранится с использованием информационных систем, предусматривающих резервное копирование таких документов и электронных подписей в составе их метаданных, восстановление исполнительной документации в форме электронных документов и их метаданных из резервных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копий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355726"/>
            <a:ext cx="1696689" cy="1566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2" descr="C:\Users\sb_abramova\Downloads\1616526958_64-p-fon-dlya-prezentatsii-delovoi-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948"/>
            <a:ext cx="9105798" cy="789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6699" y="1131590"/>
            <a:ext cx="7772400" cy="1102519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683</Words>
  <Application>Microsoft Office PowerPoint</Application>
  <PresentationFormat>Экран (16:9)</PresentationFormat>
  <Paragraphs>38</Paragraphs>
  <Slides>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Правительство Ленинградской области</vt:lpstr>
      <vt:lpstr>Основные законодательные акты</vt:lpstr>
      <vt:lpstr>Состав и порядок ведения исполнительной документации при строительстве, реконструкции, капитальном ремонте объектов капитального строительства</vt:lpstr>
      <vt:lpstr>Подписание исполнительной документации при строительстве, реконструкции, капитальном ремонте объектов капитального строительства</vt:lpstr>
      <vt:lpstr>Состав и порядок ведения исполнительной документации при строительстве, реконструкции, капитальном ремонте объектов капитального строительства</vt:lpstr>
      <vt:lpstr>Состав и порядок ведения исполнительной документации при строительстве, реконструкции, капитальном ремонте объектов капитального строительства</vt:lpstr>
      <vt:lpstr>Хранение исполнительной документации при строительстве, реконструкции, капитальном ремонте объектов капитального строительства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результатах деятельности комитета государственного  строительного надзора и государственной экспертизы Ленинградской области за 2022 год</dc:title>
  <dc:creator>Станислава Борисовна Абрамова</dc:creator>
  <cp:lastModifiedBy>Головин Константин Витальевич</cp:lastModifiedBy>
  <cp:revision>114</cp:revision>
  <dcterms:created xsi:type="dcterms:W3CDTF">2023-02-09T14:04:02Z</dcterms:created>
  <dcterms:modified xsi:type="dcterms:W3CDTF">2023-11-29T11:42:25Z</dcterms:modified>
</cp:coreProperties>
</file>