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or.knd.gov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sia.gosuslugi.ru/login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5E9FCD0-709E-4BDA-B50A-4F1D0E05AB99}"/>
              </a:ext>
            </a:extLst>
          </p:cNvPr>
          <p:cNvSpPr/>
          <p:nvPr/>
        </p:nvSpPr>
        <p:spPr>
          <a:xfrm>
            <a:off x="382737" y="628233"/>
            <a:ext cx="11426526" cy="535531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/>
              <a:t>ГИС ТОР КНД</a:t>
            </a:r>
          </a:p>
          <a:p>
            <a:pPr algn="ctr"/>
            <a:r>
              <a:rPr lang="ru-RU" sz="4400" dirty="0"/>
              <a:t>Типовое облачное решение </a:t>
            </a:r>
          </a:p>
          <a:p>
            <a:pPr algn="ctr"/>
            <a:r>
              <a:rPr lang="ru-RU" sz="4400" dirty="0"/>
              <a:t>по </a:t>
            </a:r>
            <a:r>
              <a:rPr lang="ru-RU" sz="4400" dirty="0" smtClean="0"/>
              <a:t>автоматизации </a:t>
            </a:r>
            <a:endParaRPr lang="ru-RU" sz="4400" dirty="0"/>
          </a:p>
          <a:p>
            <a:pPr algn="ctr"/>
            <a:r>
              <a:rPr lang="ru-RU" sz="4400" dirty="0"/>
              <a:t>к</a:t>
            </a:r>
            <a:r>
              <a:rPr lang="ru-RU" sz="4400" smtClean="0"/>
              <a:t>онтрольной </a:t>
            </a:r>
            <a:r>
              <a:rPr lang="ru-RU" sz="4400" dirty="0" smtClean="0"/>
              <a:t>(надзорной) </a:t>
            </a:r>
            <a:r>
              <a:rPr lang="ru-RU" sz="4400" dirty="0"/>
              <a:t>деятельности</a:t>
            </a:r>
          </a:p>
          <a:p>
            <a:pPr algn="ctr"/>
            <a:endParaRPr lang="ru-RU" sz="4400" dirty="0"/>
          </a:p>
          <a:p>
            <a:pPr algn="ctr"/>
            <a:r>
              <a:rPr lang="ru-RU" sz="2400" dirty="0"/>
              <a:t>Заходим по ссылке:</a:t>
            </a:r>
          </a:p>
          <a:p>
            <a:pPr algn="ctr"/>
            <a:r>
              <a:rPr lang="en-US" sz="4400" dirty="0">
                <a:hlinkClick r:id="rId2"/>
              </a:rPr>
              <a:t>https://tor.knd.gov.ru/</a:t>
            </a:r>
            <a:endParaRPr lang="ru-RU" sz="4400" dirty="0"/>
          </a:p>
          <a:p>
            <a:pPr algn="ctr"/>
            <a:endParaRPr lang="ru-RU" sz="4400" dirty="0"/>
          </a:p>
          <a:p>
            <a:pPr algn="ctr"/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836406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C0AC6CD6-DE50-4613-86EC-F04BDA9708B3}"/>
              </a:ext>
            </a:extLst>
          </p:cNvPr>
          <p:cNvSpPr/>
          <p:nvPr/>
        </p:nvSpPr>
        <p:spPr>
          <a:xfrm>
            <a:off x="609600" y="1794172"/>
            <a:ext cx="50673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Далее </a:t>
            </a:r>
            <a:r>
              <a:rPr lang="ru-RU" dirty="0" smtClean="0"/>
              <a:t>заполняем </a:t>
            </a:r>
            <a:r>
              <a:rPr lang="ru-RU" dirty="0"/>
              <a:t>данные </a:t>
            </a:r>
          </a:p>
          <a:p>
            <a:pPr algn="ctr"/>
            <a:r>
              <a:rPr lang="ru-RU" dirty="0"/>
              <a:t>по реквизитам РНС </a:t>
            </a:r>
          </a:p>
          <a:p>
            <a:pPr algn="ctr"/>
            <a:r>
              <a:rPr lang="ru-RU" dirty="0"/>
              <a:t>(номер, дата выдачи, </a:t>
            </a:r>
          </a:p>
          <a:p>
            <a:pPr algn="ctr"/>
            <a:r>
              <a:rPr lang="ru-RU" dirty="0"/>
              <a:t>орган, выдавший РНС), 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указываем кадастровый номер земельного участка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20DD8B85-C628-483A-867A-01B749D098B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868987" y="1151255"/>
            <a:ext cx="5940425" cy="4555490"/>
          </a:xfrm>
          <a:prstGeom prst="rect">
            <a:avLst/>
          </a:prstGeom>
        </p:spPr>
      </p:pic>
      <p:cxnSp>
        <p:nvCxnSpPr>
          <p:cNvPr id="5" name="Прямая со стрелкой 4">
            <a:extLst>
              <a:ext uri="{FF2B5EF4-FFF2-40B4-BE49-F238E27FC236}">
                <a16:creationId xmlns="" xmlns:a16="http://schemas.microsoft.com/office/drawing/2014/main" id="{C719BACB-54BA-4071-A17B-84DF77FF8EDE}"/>
              </a:ext>
            </a:extLst>
          </p:cNvPr>
          <p:cNvCxnSpPr>
            <a:cxnSpLocks/>
          </p:cNvCxnSpPr>
          <p:nvPr/>
        </p:nvCxnSpPr>
        <p:spPr>
          <a:xfrm flipV="1">
            <a:off x="4673600" y="2425700"/>
            <a:ext cx="1003300" cy="215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="" xmlns:a16="http://schemas.microsoft.com/office/drawing/2014/main" id="{F5A5F978-00EB-48C4-B5F3-BF654BFD113E}"/>
              </a:ext>
            </a:extLst>
          </p:cNvPr>
          <p:cNvCxnSpPr>
            <a:cxnSpLocks/>
          </p:cNvCxnSpPr>
          <p:nvPr/>
        </p:nvCxnSpPr>
        <p:spPr>
          <a:xfrm flipV="1">
            <a:off x="4864100" y="4610100"/>
            <a:ext cx="812800" cy="622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932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8B11D115-7355-4284-8D5E-7DE33A24C36E}"/>
              </a:ext>
            </a:extLst>
          </p:cNvPr>
          <p:cNvSpPr/>
          <p:nvPr/>
        </p:nvSpPr>
        <p:spPr>
          <a:xfrm>
            <a:off x="-254000" y="149533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Заполняем данные об </a:t>
            </a:r>
          </a:p>
          <a:p>
            <a:pPr algn="ctr"/>
            <a:r>
              <a:rPr lang="ru-RU" dirty="0"/>
              <a:t>Экспертизе проектной документации: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FAB9F1DB-3EEA-4431-AAC0-B1F277D5AEE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272087" y="372834"/>
            <a:ext cx="5940425" cy="612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77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3B6D624-BB0E-4542-8336-FFDDDD3AE913}"/>
              </a:ext>
            </a:extLst>
          </p:cNvPr>
          <p:cNvSpPr/>
          <p:nvPr/>
        </p:nvSpPr>
        <p:spPr>
          <a:xfrm>
            <a:off x="1562100" y="1975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Далее заполняем каким способом мы хотим получить результат:</a:t>
            </a:r>
          </a:p>
          <a:p>
            <a:pPr algn="ctr"/>
            <a:r>
              <a:rPr lang="ru-RU" dirty="0"/>
              <a:t>в МФЦ  или при личном обращении в Комитет: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CD1AD86-CE58-43B8-BF37-D40EDAD1087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70125" y="1254125"/>
            <a:ext cx="3409950" cy="1704975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9F7C5014-675A-47F0-82DD-61755F11F2A8}"/>
              </a:ext>
            </a:extLst>
          </p:cNvPr>
          <p:cNvSpPr/>
          <p:nvPr/>
        </p:nvSpPr>
        <p:spPr>
          <a:xfrm>
            <a:off x="7864475" y="2035730"/>
            <a:ext cx="43275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Нажимаем на кнопку </a:t>
            </a:r>
          </a:p>
          <a:p>
            <a:pPr algn="ctr"/>
            <a:r>
              <a:rPr lang="ru-RU" dirty="0"/>
              <a:t>«Подписать и отправить»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F6F45FD0-421D-43DB-AAD8-8E9C8629307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699499" y="2703512"/>
            <a:ext cx="2657475" cy="1841500"/>
          </a:xfrm>
          <a:prstGeom prst="rect">
            <a:avLst/>
          </a:prstGeom>
        </p:spPr>
      </p:pic>
      <p:cxnSp>
        <p:nvCxnSpPr>
          <p:cNvPr id="14" name="Прямая со стрелкой 13">
            <a:extLst>
              <a:ext uri="{FF2B5EF4-FFF2-40B4-BE49-F238E27FC236}">
                <a16:creationId xmlns="" xmlns:a16="http://schemas.microsoft.com/office/drawing/2014/main" id="{8F9F4448-2947-48D5-BA08-4858113ED28B}"/>
              </a:ext>
            </a:extLst>
          </p:cNvPr>
          <p:cNvCxnSpPr>
            <a:cxnSpLocks/>
          </p:cNvCxnSpPr>
          <p:nvPr/>
        </p:nvCxnSpPr>
        <p:spPr>
          <a:xfrm>
            <a:off x="6096000" y="2106612"/>
            <a:ext cx="1727200" cy="596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="" xmlns:a16="http://schemas.microsoft.com/office/drawing/2014/main" id="{ABDC555A-BBAE-4193-AA5B-E296767E676E}"/>
              </a:ext>
            </a:extLst>
          </p:cNvPr>
          <p:cNvCxnSpPr>
            <a:cxnSpLocks/>
          </p:cNvCxnSpPr>
          <p:nvPr/>
        </p:nvCxnSpPr>
        <p:spPr>
          <a:xfrm flipH="1">
            <a:off x="8356600" y="4175940"/>
            <a:ext cx="1397001" cy="927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1F2AECE-928F-43A9-B633-75B093B89721}"/>
              </a:ext>
            </a:extLst>
          </p:cNvPr>
          <p:cNvSpPr/>
          <p:nvPr/>
        </p:nvSpPr>
        <p:spPr>
          <a:xfrm>
            <a:off x="5680075" y="5125135"/>
            <a:ext cx="43275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Выбираем </a:t>
            </a:r>
          </a:p>
          <a:p>
            <a:pPr algn="ctr"/>
            <a:r>
              <a:rPr lang="ru-RU" dirty="0"/>
              <a:t>сертификат ЭП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3E777561-B8C3-4ACA-B975-C394A8CA546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695" y="5253143"/>
            <a:ext cx="2301081" cy="1571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599E3E10-127E-4912-A5BF-E6BE408D5770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344093" y="5368648"/>
            <a:ext cx="5940425" cy="1340485"/>
          </a:xfrm>
          <a:prstGeom prst="rect">
            <a:avLst/>
          </a:prstGeom>
        </p:spPr>
      </p:pic>
      <p:cxnSp>
        <p:nvCxnSpPr>
          <p:cNvPr id="27" name="Прямая со стрелкой 26">
            <a:extLst>
              <a:ext uri="{FF2B5EF4-FFF2-40B4-BE49-F238E27FC236}">
                <a16:creationId xmlns="" xmlns:a16="http://schemas.microsoft.com/office/drawing/2014/main" id="{30D08D89-B2EA-4DD5-9268-086B87B8405C}"/>
              </a:ext>
            </a:extLst>
          </p:cNvPr>
          <p:cNvCxnSpPr>
            <a:cxnSpLocks/>
          </p:cNvCxnSpPr>
          <p:nvPr/>
        </p:nvCxnSpPr>
        <p:spPr>
          <a:xfrm flipH="1">
            <a:off x="6412906" y="5253143"/>
            <a:ext cx="686394" cy="518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315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5BA1B325-F765-4DE9-B389-9732A395BE3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87" y="1008966"/>
            <a:ext cx="5940425" cy="296100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22DAF96-8756-4234-A401-F45A59471898}"/>
              </a:ext>
            </a:extLst>
          </p:cNvPr>
          <p:cNvSpPr/>
          <p:nvPr/>
        </p:nvSpPr>
        <p:spPr>
          <a:xfrm>
            <a:off x="1346200" y="362635"/>
            <a:ext cx="982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После подписания документа,  на главной странице во вкладке «Реестр заявлений» появится  поданное «Извещение о начале строительства»: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9C9716BC-5390-4839-BCFA-6AB433EFE1EE}"/>
              </a:ext>
            </a:extLst>
          </p:cNvPr>
          <p:cNvSpPr/>
          <p:nvPr/>
        </p:nvSpPr>
        <p:spPr>
          <a:xfrm>
            <a:off x="1562100" y="4154637"/>
            <a:ext cx="67183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На этой же странице можно сформировать печатную форму, нажав соответствующую кнопку в правой части экрана :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363E4FC-9FF1-4B53-9A5C-766DA5BE668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572500" y="4154636"/>
            <a:ext cx="2552700" cy="244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55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1C0F2C4-89C6-4023-A32D-A36B0D7E2EC1}"/>
              </a:ext>
            </a:extLst>
          </p:cNvPr>
          <p:cNvSpPr/>
          <p:nvPr/>
        </p:nvSpPr>
        <p:spPr>
          <a:xfrm>
            <a:off x="660400" y="211435"/>
            <a:ext cx="1087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во вкладке «Реестр заявлений» появится  Объект и статус Вашего поданного заявления: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F76D6483-DD5D-4E82-AEDC-ABA64CD670D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812800"/>
            <a:ext cx="7658100" cy="354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FA79A1AF-2068-4DF8-8E7D-DD66AC18B68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616700" y="2413000"/>
            <a:ext cx="5294312" cy="436372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8625059B-C4D0-40BC-88D9-17A7BC7001C9}"/>
              </a:ext>
            </a:extLst>
          </p:cNvPr>
          <p:cNvSpPr/>
          <p:nvPr/>
        </p:nvSpPr>
        <p:spPr>
          <a:xfrm>
            <a:off x="190500" y="55823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Извещение о начале </a:t>
            </a:r>
          </a:p>
          <a:p>
            <a:pPr algn="ctr"/>
            <a:r>
              <a:rPr lang="ru-RU" dirty="0"/>
              <a:t>строительства успешно подано!</a:t>
            </a:r>
          </a:p>
        </p:txBody>
      </p:sp>
    </p:spTree>
    <p:extLst>
      <p:ext uri="{BB962C8B-B14F-4D97-AF65-F5344CB8AC3E}">
        <p14:creationId xmlns:p14="http://schemas.microsoft.com/office/powerpoint/2010/main" val="1908395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3A460B56-85BE-42B3-8C46-649C52FD6EC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872" y="518795"/>
            <a:ext cx="5940425" cy="5820410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CF391B4F-DFDA-497F-AE4E-066A54658CAB}"/>
              </a:ext>
            </a:extLst>
          </p:cNvPr>
          <p:cNvSpPr/>
          <p:nvPr/>
        </p:nvSpPr>
        <p:spPr>
          <a:xfrm>
            <a:off x="304800" y="1567320"/>
            <a:ext cx="48913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Попадаем на страницу Портала КНД,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Осуществляем вход в</a:t>
            </a:r>
          </a:p>
          <a:p>
            <a:pPr algn="ctr"/>
            <a:r>
              <a:rPr lang="ru-RU" dirty="0"/>
              <a:t> </a:t>
            </a:r>
            <a:r>
              <a:rPr lang="ru-RU" b="1" dirty="0"/>
              <a:t>Кабинет контролируемого лица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7A9C0E06-15D0-442C-91AF-CF8BB6B5EF1E}"/>
              </a:ext>
            </a:extLst>
          </p:cNvPr>
          <p:cNvSpPr/>
          <p:nvPr/>
        </p:nvSpPr>
        <p:spPr>
          <a:xfrm>
            <a:off x="7148285" y="3429000"/>
            <a:ext cx="1719943" cy="1582057"/>
          </a:xfrm>
          <a:prstGeom prst="ellipse">
            <a:avLst/>
          </a:prstGeom>
          <a:noFill/>
          <a:ln w="66675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2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5E9FCD0-709E-4BDA-B50A-4F1D0E05AB99}"/>
              </a:ext>
            </a:extLst>
          </p:cNvPr>
          <p:cNvSpPr/>
          <p:nvPr/>
        </p:nvSpPr>
        <p:spPr>
          <a:xfrm>
            <a:off x="1188259" y="628233"/>
            <a:ext cx="5401227" cy="72635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dirty="0"/>
              <a:t>Вход в систему осуществляется </a:t>
            </a:r>
          </a:p>
          <a:p>
            <a:pPr algn="ctr"/>
            <a:r>
              <a:rPr lang="ru-RU" sz="4400" dirty="0"/>
              <a:t>посредством портала Госуслуг:</a:t>
            </a:r>
          </a:p>
          <a:p>
            <a:pPr algn="ctr"/>
            <a:r>
              <a:rPr lang="en-US" sz="2400" dirty="0">
                <a:hlinkClick r:id="rId2"/>
              </a:rPr>
              <a:t>https://esia.gosuslugi.ru/login/</a:t>
            </a:r>
            <a:endParaRPr lang="ru-RU" sz="2400" dirty="0"/>
          </a:p>
          <a:p>
            <a:pPr algn="ctr"/>
            <a:endParaRPr lang="ru-RU" sz="2400" dirty="0"/>
          </a:p>
          <a:p>
            <a:pPr algn="ctr"/>
            <a:endParaRPr lang="ru-RU" sz="2400" dirty="0"/>
          </a:p>
          <a:p>
            <a:pPr algn="ctr"/>
            <a:endParaRPr lang="ru-RU" sz="2400" dirty="0"/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Заполняем свои данные для входа в систему или входим по эл. подписи</a:t>
            </a:r>
          </a:p>
          <a:p>
            <a:pPr algn="ctr"/>
            <a:endParaRPr lang="ru-RU" sz="4400" dirty="0"/>
          </a:p>
          <a:p>
            <a:pPr algn="ctr"/>
            <a:endParaRPr lang="ru-RU" sz="4400" dirty="0"/>
          </a:p>
          <a:p>
            <a:pPr algn="ctr"/>
            <a:endParaRPr lang="ru-RU" sz="1000" dirty="0"/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03D57CEC-8A1E-41AC-93FE-34E28AB5DB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3855" y="2989943"/>
            <a:ext cx="3441793" cy="345126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EC02CF4-93BA-421A-9D6E-645FADF1EA0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487" y="247233"/>
            <a:ext cx="2451100" cy="2021205"/>
          </a:xfrm>
          <a:prstGeom prst="rect">
            <a:avLst/>
          </a:prstGeom>
        </p:spPr>
      </p:pic>
      <p:cxnSp>
        <p:nvCxnSpPr>
          <p:cNvPr id="6" name="Прямая со стрелкой 5">
            <a:extLst>
              <a:ext uri="{FF2B5EF4-FFF2-40B4-BE49-F238E27FC236}">
                <a16:creationId xmlns="" xmlns:a16="http://schemas.microsoft.com/office/drawing/2014/main" id="{3DDE3FBC-4FD7-4A66-AFDB-E844FAC311AC}"/>
              </a:ext>
            </a:extLst>
          </p:cNvPr>
          <p:cNvCxnSpPr>
            <a:cxnSpLocks/>
          </p:cNvCxnSpPr>
          <p:nvPr/>
        </p:nvCxnSpPr>
        <p:spPr>
          <a:xfrm>
            <a:off x="10071100" y="2374900"/>
            <a:ext cx="0" cy="43180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767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22B1006-A16F-4DE5-8D6E-078D6A320813}"/>
              </a:ext>
            </a:extLst>
          </p:cNvPr>
          <p:cNvSpPr/>
          <p:nvPr/>
        </p:nvSpPr>
        <p:spPr>
          <a:xfrm>
            <a:off x="1270000" y="213142"/>
            <a:ext cx="9347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Попадаем на страницу</a:t>
            </a:r>
          </a:p>
          <a:p>
            <a:pPr algn="ctr"/>
            <a:r>
              <a:rPr lang="ru-RU" sz="3200" dirty="0"/>
              <a:t>Личного кабинета контролируемого лица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/>
              <a:t>Слева будет панель навигации:</a:t>
            </a:r>
            <a:endParaRPr lang="ru-RU" sz="1600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0263041-6929-45D6-A48D-9AB7D52296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5702" y="2694464"/>
            <a:ext cx="5219700" cy="333375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353CCCC-CD5D-46D3-849B-B931AFFFBD53}"/>
              </a:ext>
            </a:extLst>
          </p:cNvPr>
          <p:cNvSpPr/>
          <p:nvPr/>
        </p:nvSpPr>
        <p:spPr>
          <a:xfrm>
            <a:off x="558800" y="2981236"/>
            <a:ext cx="52197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  <a:p>
            <a:pPr algn="ctr"/>
            <a:r>
              <a:rPr lang="ru-RU" sz="2000" dirty="0"/>
              <a:t>Уведомления</a:t>
            </a:r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r>
              <a:rPr lang="ru-RU" sz="2000" dirty="0"/>
              <a:t>Реестр заявлений</a:t>
            </a:r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r>
              <a:rPr lang="ru-RU" sz="2000" dirty="0"/>
              <a:t>Объекты капитального строительства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="" xmlns:a16="http://schemas.microsoft.com/office/drawing/2014/main" id="{AFED69FD-CF6B-4CB0-B3A6-3AEBFDE12C13}"/>
              </a:ext>
            </a:extLst>
          </p:cNvPr>
          <p:cNvCxnSpPr>
            <a:cxnSpLocks/>
          </p:cNvCxnSpPr>
          <p:nvPr/>
        </p:nvCxnSpPr>
        <p:spPr>
          <a:xfrm>
            <a:off x="4140200" y="3429000"/>
            <a:ext cx="1816100" cy="16510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="" xmlns:a16="http://schemas.microsoft.com/office/drawing/2014/main" id="{632F1A57-5C9F-490C-8BF6-973A6F07DE7D}"/>
              </a:ext>
            </a:extLst>
          </p:cNvPr>
          <p:cNvCxnSpPr>
            <a:cxnSpLocks/>
          </p:cNvCxnSpPr>
          <p:nvPr/>
        </p:nvCxnSpPr>
        <p:spPr>
          <a:xfrm flipV="1">
            <a:off x="4356100" y="4300091"/>
            <a:ext cx="1739900" cy="61248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="" xmlns:a16="http://schemas.microsoft.com/office/drawing/2014/main" id="{D77C9DC4-170A-41E7-BAAA-8D7EF2BA4FB3}"/>
              </a:ext>
            </a:extLst>
          </p:cNvPr>
          <p:cNvCxnSpPr>
            <a:cxnSpLocks/>
          </p:cNvCxnSpPr>
          <p:nvPr/>
        </p:nvCxnSpPr>
        <p:spPr>
          <a:xfrm flipV="1">
            <a:off x="5626100" y="5067330"/>
            <a:ext cx="431802" cy="27937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76ABAD24-24E9-40FF-A79A-95111D6F336B}"/>
              </a:ext>
            </a:extLst>
          </p:cNvPr>
          <p:cNvSpPr/>
          <p:nvPr/>
        </p:nvSpPr>
        <p:spPr>
          <a:xfrm>
            <a:off x="1908530" y="6283553"/>
            <a:ext cx="78196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Заходим в «Заявления»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26389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0BF628B-3F3E-443B-92C7-98E0C7E68F0E}"/>
              </a:ext>
            </a:extLst>
          </p:cNvPr>
          <p:cNvSpPr/>
          <p:nvPr/>
        </p:nvSpPr>
        <p:spPr>
          <a:xfrm>
            <a:off x="2743200" y="453936"/>
            <a:ext cx="845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во всплывающем окне выбираем заявление, которое хотим подать: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BD076E78-B574-48E6-B957-22B337CF437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175000" y="1320800"/>
            <a:ext cx="7734300" cy="494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660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D64F79B3-1343-4D89-A96F-343F19232A2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719512" y="2265680"/>
            <a:ext cx="4752975" cy="2326640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F9FA3ED2-2F2A-4576-8AD6-949DCD9271F7}"/>
              </a:ext>
            </a:extLst>
          </p:cNvPr>
          <p:cNvSpPr/>
          <p:nvPr/>
        </p:nvSpPr>
        <p:spPr>
          <a:xfrm>
            <a:off x="1397000" y="492036"/>
            <a:ext cx="10363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Например, нам нужно подать извещение о начале строительства,</a:t>
            </a:r>
          </a:p>
          <a:p>
            <a:pPr algn="ctr"/>
            <a:endParaRPr lang="ru-RU" sz="1600" dirty="0"/>
          </a:p>
          <a:p>
            <a:pPr algn="ctr"/>
            <a:r>
              <a:rPr lang="ru-RU" sz="1600" dirty="0"/>
              <a:t>В соответствующей строке выбираем КНО </a:t>
            </a:r>
            <a:r>
              <a:rPr lang="ru-RU" sz="1600" dirty="0" smtClean="0"/>
              <a:t>принимающий </a:t>
            </a:r>
            <a:r>
              <a:rPr lang="ru-RU" sz="1600" dirty="0"/>
              <a:t>решение,</a:t>
            </a:r>
          </a:p>
          <a:p>
            <a:pPr algn="ctr"/>
            <a:r>
              <a:rPr lang="ru-RU" sz="1600" dirty="0"/>
              <a:t> в нашем случае  - это Комитет государственного строительного надзора и </a:t>
            </a:r>
            <a:r>
              <a:rPr lang="ru-RU" sz="1600" dirty="0" smtClean="0"/>
              <a:t>государственной экспертизы Ленинградской области  </a:t>
            </a:r>
            <a:r>
              <a:rPr lang="ru-RU" sz="1600" dirty="0"/>
              <a:t>(выбираем его из выпадающего списка)</a:t>
            </a:r>
          </a:p>
        </p:txBody>
      </p:sp>
    </p:spTree>
    <p:extLst>
      <p:ext uri="{BB962C8B-B14F-4D97-AF65-F5344CB8AC3E}">
        <p14:creationId xmlns:p14="http://schemas.microsoft.com/office/powerpoint/2010/main" val="1434406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6A85424-9911-465C-BDC6-C31148BA6798}"/>
              </a:ext>
            </a:extLst>
          </p:cNvPr>
          <p:cNvSpPr/>
          <p:nvPr/>
        </p:nvSpPr>
        <p:spPr>
          <a:xfrm>
            <a:off x="1828800" y="217438"/>
            <a:ext cx="9550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Далее выбираем пункт «Кто обращается за услугой»:</a:t>
            </a:r>
          </a:p>
          <a:p>
            <a:pPr marL="285750" indent="-285750" algn="ctr">
              <a:buFontTx/>
              <a:buChar char="-"/>
            </a:pPr>
            <a:r>
              <a:rPr lang="ru-RU" dirty="0"/>
              <a:t>Заявитель или представитель</a:t>
            </a:r>
          </a:p>
          <a:p>
            <a:pPr marL="285750" indent="-285750" algn="ctr">
              <a:buFontTx/>
              <a:buChar char="-"/>
            </a:pPr>
            <a:r>
              <a:rPr lang="ru-RU" dirty="0"/>
              <a:t>Тип заявителя 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Далее сведения о заявителе должны заполниться автоматически, заполнить недостающие данные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7C82646A-4EBB-407A-A959-85AB8386164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010" y="2024062"/>
            <a:ext cx="7158990" cy="450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1120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130F86B-5593-449D-98F5-8BC1B5A60B1C}"/>
              </a:ext>
            </a:extLst>
          </p:cNvPr>
          <p:cNvSpPr/>
          <p:nvPr/>
        </p:nvSpPr>
        <p:spPr>
          <a:xfrm>
            <a:off x="2322513" y="310971"/>
            <a:ext cx="9448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Прикрепить требуемые документы:</a:t>
            </a:r>
          </a:p>
          <a:p>
            <a:pPr algn="ctr"/>
            <a:r>
              <a:rPr lang="ru-RU" sz="1600" dirty="0"/>
              <a:t>доверенность, проектную документацию :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E3EEA61-D672-4F91-A34B-43FC23B03DE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58787" y="1414145"/>
            <a:ext cx="4862513" cy="479679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0457EF0-9468-4880-94A9-B01E6121166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767388" y="1511300"/>
            <a:ext cx="5940425" cy="460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38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86C50BA8-0E64-4A5F-B6AF-CF6E349AB687}"/>
              </a:ext>
            </a:extLst>
          </p:cNvPr>
          <p:cNvSpPr/>
          <p:nvPr/>
        </p:nvSpPr>
        <p:spPr>
          <a:xfrm>
            <a:off x="849314" y="1581835"/>
            <a:ext cx="48641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В соответствующих пунктах указать наименование объекта, 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 заполнить краткие проектные характеристики ,</a:t>
            </a:r>
          </a:p>
          <a:p>
            <a:pPr algn="ctr"/>
            <a:endParaRPr lang="ru-RU" sz="2400" dirty="0"/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 указать сроки выполнения работ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940025A7-B6F7-4549-BB3F-49AF0F5F81B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478587" y="714033"/>
            <a:ext cx="5243513" cy="5429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71382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</TotalTime>
  <Words>301</Words>
  <Application>Microsoft Office PowerPoint</Application>
  <PresentationFormat>Широкоэкранный</PresentationFormat>
  <Paragraphs>78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Вдовина Ирина Константиновна</dc:creator>
  <cp:lastModifiedBy>Александр Радикович Мифтахов</cp:lastModifiedBy>
  <cp:revision>4</cp:revision>
  <cp:lastPrinted>2023-11-30T05:20:54Z</cp:lastPrinted>
  <dcterms:created xsi:type="dcterms:W3CDTF">2023-11-21T08:46:17Z</dcterms:created>
  <dcterms:modified xsi:type="dcterms:W3CDTF">2023-11-30T05:21:57Z</dcterms:modified>
</cp:coreProperties>
</file>